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57"/>
  </p:notesMasterIdLst>
  <p:handoutMasterIdLst>
    <p:handoutMasterId r:id="rId58"/>
  </p:handoutMasterIdLst>
  <p:sldIdLst>
    <p:sldId id="301" r:id="rId3"/>
    <p:sldId id="305" r:id="rId4"/>
    <p:sldId id="307" r:id="rId5"/>
    <p:sldId id="341" r:id="rId6"/>
    <p:sldId id="308" r:id="rId7"/>
    <p:sldId id="309" r:id="rId8"/>
    <p:sldId id="310" r:id="rId9"/>
    <p:sldId id="342" r:id="rId10"/>
    <p:sldId id="311" r:id="rId11"/>
    <p:sldId id="312" r:id="rId12"/>
    <p:sldId id="313" r:id="rId13"/>
    <p:sldId id="314" r:id="rId14"/>
    <p:sldId id="315" r:id="rId15"/>
    <p:sldId id="343" r:id="rId16"/>
    <p:sldId id="344" r:id="rId17"/>
    <p:sldId id="345" r:id="rId18"/>
    <p:sldId id="346" r:id="rId19"/>
    <p:sldId id="347" r:id="rId20"/>
    <p:sldId id="316" r:id="rId21"/>
    <p:sldId id="317" r:id="rId22"/>
    <p:sldId id="318" r:id="rId23"/>
    <p:sldId id="348" r:id="rId24"/>
    <p:sldId id="349" r:id="rId25"/>
    <p:sldId id="350" r:id="rId26"/>
    <p:sldId id="351" r:id="rId27"/>
    <p:sldId id="352" r:id="rId28"/>
    <p:sldId id="353" r:id="rId29"/>
    <p:sldId id="354" r:id="rId30"/>
    <p:sldId id="319" r:id="rId31"/>
    <p:sldId id="320" r:id="rId32"/>
    <p:sldId id="321" r:id="rId33"/>
    <p:sldId id="322" r:id="rId34"/>
    <p:sldId id="355" r:id="rId35"/>
    <p:sldId id="323" r:id="rId36"/>
    <p:sldId id="324" r:id="rId37"/>
    <p:sldId id="325" r:id="rId38"/>
    <p:sldId id="326" r:id="rId39"/>
    <p:sldId id="356" r:id="rId40"/>
    <p:sldId id="327" r:id="rId41"/>
    <p:sldId id="328" r:id="rId42"/>
    <p:sldId id="329" r:id="rId43"/>
    <p:sldId id="330" r:id="rId44"/>
    <p:sldId id="331" r:id="rId45"/>
    <p:sldId id="332" r:id="rId46"/>
    <p:sldId id="333" r:id="rId47"/>
    <p:sldId id="334" r:id="rId48"/>
    <p:sldId id="357" r:id="rId49"/>
    <p:sldId id="335" r:id="rId50"/>
    <p:sldId id="336" r:id="rId51"/>
    <p:sldId id="337" r:id="rId52"/>
    <p:sldId id="338" r:id="rId53"/>
    <p:sldId id="339" r:id="rId54"/>
    <p:sldId id="340" r:id="rId55"/>
    <p:sldId id="306" r:id="rId56"/>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867" userDrawn="1">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26" autoAdjust="0"/>
    <p:restoredTop sz="94364" autoAdjust="0"/>
  </p:normalViewPr>
  <p:slideViewPr>
    <p:cSldViewPr snapToGrid="0" snapToObjects="1">
      <p:cViewPr varScale="1">
        <p:scale>
          <a:sx n="65" d="100"/>
          <a:sy n="65" d="100"/>
        </p:scale>
        <p:origin x="1176" y="78"/>
      </p:cViewPr>
      <p:guideLst>
        <p:guide orient="horz" pos="867"/>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3/2/2018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Arial"/>
                <a:ea typeface="Arial"/>
                <a:cs typeface="Arial"/>
                <a:sym typeface="Arial"/>
              </a:rPr>
              <a:t>1) MathType Plugin</a:t>
            </a:r>
          </a:p>
          <a:p>
            <a:r>
              <a:rPr lang="en-US" sz="1200" b="0" i="0" u="none" strike="noStrike" kern="1200" cap="none" dirty="0" smtClean="0">
                <a:solidFill>
                  <a:schemeClr val="dk1"/>
                </a:solidFill>
                <a:latin typeface="Arial"/>
                <a:ea typeface="Arial"/>
                <a:cs typeface="Arial"/>
                <a:sym typeface="Arial"/>
              </a:rPr>
              <a:t>2) Math Player (free versions available)</a:t>
            </a:r>
          </a:p>
          <a:p>
            <a:r>
              <a:rPr lang="en-US" sz="1200" b="0" i="0" u="none" strike="noStrike" kern="1200" cap="none" dirty="0" smtClean="0">
                <a:solidFill>
                  <a:schemeClr val="dk1"/>
                </a:solidFill>
                <a:latin typeface="Arial"/>
                <a:ea typeface="Arial"/>
                <a:cs typeface="Arial"/>
                <a:sym typeface="Arial"/>
              </a:rPr>
              <a:t>3) NVDA Reader (free versions available)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52186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Learning Objective">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extLst>
      <p:ext uri="{BB962C8B-B14F-4D97-AF65-F5344CB8AC3E}">
        <p14:creationId xmlns:p14="http://schemas.microsoft.com/office/powerpoint/2010/main" val="35790049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479498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4">
            <a:alphaModFix/>
          </a:blip>
          <a:srcRect/>
          <a:stretch/>
        </p:blipFill>
        <p:spPr>
          <a:xfrm>
            <a:off x="443972" y="6429709"/>
            <a:ext cx="917999" cy="279914"/>
          </a:xfrm>
          <a:prstGeom prst="rect">
            <a:avLst/>
          </a:prstGeom>
          <a:noFill/>
          <a:ln>
            <a:noFill/>
          </a:ln>
        </p:spPr>
      </p:pic>
      <p:sp>
        <p:nvSpPr>
          <p:cNvPr id="16" name="Text Placeholder 5"/>
          <p:cNvSpPr txBox="1">
            <a:spLocks/>
          </p:cNvSpPr>
          <p:nvPr userDrawn="1"/>
        </p:nvSpPr>
        <p:spPr>
          <a:xfrm>
            <a:off x="2743200" y="6474315"/>
            <a:ext cx="6077663" cy="229382"/>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smtClean="0">
                <a:solidFill>
                  <a:schemeClr val="tx1"/>
                </a:solidFill>
                <a:latin typeface="Verdana"/>
                <a:ea typeface="Verdana" panose="020B0604030504040204" pitchFamily="34" charset="0"/>
                <a:cs typeface="Verdana" panose="020B0604030504040204" pitchFamily="34" charset="0"/>
              </a:rPr>
              <a:t>Copyright © 2017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70" r:id="rId4"/>
    <p:sldLayoutId id="2147483668" r:id="rId5"/>
    <p:sldLayoutId id="2147483669" r:id="rId6"/>
    <p:sldLayoutId id="2147483651" r:id="rId7"/>
    <p:sldLayoutId id="2147483654" r:id="rId8"/>
    <p:sldLayoutId id="2147483655" r:id="rId9"/>
    <p:sldLayoutId id="2147483656" r:id="rId10"/>
    <p:sldLayoutId id="2147483667" r:id="rId11"/>
    <p:sldLayoutId id="214748365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3">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3.jpg"/><Relationship Id="rId5" Type="http://schemas.openxmlformats.org/officeDocument/2006/relationships/image" Target="../media/image2.w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1.xml"/><Relationship Id="rId1" Type="http://schemas.openxmlformats.org/officeDocument/2006/relationships/vmlDrawing" Target="../drawings/vmlDrawing2.vml"/><Relationship Id="rId4" Type="http://schemas.openxmlformats.org/officeDocument/2006/relationships/image" Target="../media/image14.w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457199" y="215371"/>
            <a:ext cx="8363663" cy="622828"/>
          </a:xfrm>
        </p:spPr>
        <p:txBody>
          <a:bodyPr/>
          <a:lstStyle/>
          <a:p>
            <a:r>
              <a:rPr lang="en-US" dirty="0" smtClean="0"/>
              <a:t>Visual </a:t>
            </a:r>
            <a:r>
              <a:rPr lang="en-US" sz="1200" dirty="0" smtClean="0">
                <a:solidFill>
                  <a:schemeClr val="bg1"/>
                </a:solidFill>
              </a:rPr>
              <a:t>C sharp</a:t>
            </a:r>
            <a:r>
              <a:rPr lang="en-US" baseline="30000" dirty="0" smtClean="0"/>
              <a:t>®</a:t>
            </a:r>
            <a:r>
              <a:rPr lang="en-US" dirty="0" smtClean="0"/>
              <a:t> </a:t>
            </a:r>
            <a:r>
              <a:rPr lang="en-US" dirty="0"/>
              <a:t>How </a:t>
            </a:r>
            <a:r>
              <a:rPr lang="en-US" dirty="0" smtClean="0"/>
              <a:t>to Program</a:t>
            </a:r>
            <a:endParaRPr lang="en-US" dirty="0">
              <a:solidFill>
                <a:schemeClr val="tx2"/>
              </a:solidFill>
            </a:endParaRPr>
          </a:p>
        </p:txBody>
      </p:sp>
      <p:graphicFrame>
        <p:nvGraphicFramePr>
          <p:cNvPr id="11" name="Object 10"/>
          <p:cNvGraphicFramePr>
            <a:graphicFrameLocks noChangeAspect="1"/>
          </p:cNvGraphicFramePr>
          <p:nvPr>
            <p:extLst>
              <p:ext uri="{D42A27DB-BD31-4B8C-83A1-F6EECF244321}">
                <p14:modId xmlns:p14="http://schemas.microsoft.com/office/powerpoint/2010/main" val="950511001"/>
              </p:ext>
            </p:extLst>
          </p:nvPr>
        </p:nvGraphicFramePr>
        <p:xfrm>
          <a:off x="1726951" y="333828"/>
          <a:ext cx="657225" cy="509588"/>
        </p:xfrm>
        <a:graphic>
          <a:graphicData uri="http://schemas.openxmlformats.org/presentationml/2006/ole">
            <mc:AlternateContent xmlns:mc="http://schemas.openxmlformats.org/markup-compatibility/2006">
              <mc:Choice xmlns:v="urn:schemas-microsoft-com:vml" Requires="v">
                <p:oleObj spid="_x0000_s1072" name="Equation" r:id="rId4" imgW="228600" imgH="177480" progId="Equation.DSMT4">
                  <p:embed/>
                </p:oleObj>
              </mc:Choice>
              <mc:Fallback>
                <p:oleObj name="Equation" r:id="rId4" imgW="228600" imgH="177480" progId="Equation.DSMT4">
                  <p:embed/>
                  <p:pic>
                    <p:nvPicPr>
                      <p:cNvPr id="7" name="Object 6"/>
                      <p:cNvPicPr/>
                      <p:nvPr/>
                    </p:nvPicPr>
                    <p:blipFill>
                      <a:blip r:embed="rId5"/>
                      <a:stretch>
                        <a:fillRect/>
                      </a:stretch>
                    </p:blipFill>
                    <p:spPr>
                      <a:xfrm>
                        <a:off x="1726951" y="333828"/>
                        <a:ext cx="657225" cy="509588"/>
                      </a:xfrm>
                      <a:prstGeom prst="rect">
                        <a:avLst/>
                      </a:prstGeom>
                    </p:spPr>
                  </p:pic>
                </p:oleObj>
              </mc:Fallback>
            </mc:AlternateContent>
          </a:graphicData>
        </a:graphic>
      </p:graphicFrame>
      <p:sp>
        <p:nvSpPr>
          <p:cNvPr id="3" name="Text Placeholder 2"/>
          <p:cNvSpPr>
            <a:spLocks noGrp="1"/>
          </p:cNvSpPr>
          <p:nvPr>
            <p:ph type="body" idx="1"/>
          </p:nvPr>
        </p:nvSpPr>
        <p:spPr>
          <a:xfrm>
            <a:off x="457200" y="919554"/>
            <a:ext cx="8229600" cy="478970"/>
          </a:xfrm>
        </p:spPr>
        <p:txBody>
          <a:bodyPr/>
          <a:lstStyle/>
          <a:p>
            <a:r>
              <a:rPr lang="en-US" dirty="0" smtClean="0">
                <a:latin typeface="+mn-lt"/>
              </a:rPr>
              <a:t>Sixth Edition</a:t>
            </a:r>
            <a:endParaRPr lang="en-US" dirty="0">
              <a:latin typeface="+mn-lt"/>
            </a:endParaRPr>
          </a:p>
        </p:txBody>
      </p:sp>
      <p:sp>
        <p:nvSpPr>
          <p:cNvPr id="4" name="Text Placeholder 3"/>
          <p:cNvSpPr>
            <a:spLocks noGrp="1"/>
          </p:cNvSpPr>
          <p:nvPr>
            <p:ph type="body" idx="2"/>
          </p:nvPr>
        </p:nvSpPr>
        <p:spPr>
          <a:xfrm>
            <a:off x="5029200" y="1930400"/>
            <a:ext cx="3657600" cy="1094683"/>
          </a:xfrm>
        </p:spPr>
        <p:txBody>
          <a:bodyPr/>
          <a:lstStyle/>
          <a:p>
            <a:pPr lvl="0" algn="ctr"/>
            <a:r>
              <a:rPr lang="en-US" b="1" dirty="0">
                <a:latin typeface="+mn-lt"/>
              </a:rPr>
              <a:t>Chapter </a:t>
            </a:r>
            <a:r>
              <a:rPr lang="en-US" b="1" dirty="0" smtClean="0">
                <a:latin typeface="+mn-lt"/>
              </a:rPr>
              <a:t>20</a:t>
            </a:r>
            <a:endParaRPr lang="en-US" b="1" dirty="0">
              <a:latin typeface="+mn-lt"/>
            </a:endParaRPr>
          </a:p>
        </p:txBody>
      </p:sp>
      <p:sp>
        <p:nvSpPr>
          <p:cNvPr id="5" name="Text Placeholder 4"/>
          <p:cNvSpPr>
            <a:spLocks noGrp="1"/>
          </p:cNvSpPr>
          <p:nvPr>
            <p:ph type="body" idx="3"/>
          </p:nvPr>
        </p:nvSpPr>
        <p:spPr>
          <a:xfrm>
            <a:off x="5029200" y="3114461"/>
            <a:ext cx="3657600" cy="552283"/>
          </a:xfrm>
        </p:spPr>
        <p:txBody>
          <a:bodyPr/>
          <a:lstStyle/>
          <a:p>
            <a:pPr algn="ctr"/>
            <a:r>
              <a:rPr lang="en-US" dirty="0" smtClean="0">
                <a:latin typeface="+mn-lt"/>
              </a:rPr>
              <a:t>Generics</a:t>
            </a:r>
            <a:endParaRPr lang="en-US" dirty="0">
              <a:latin typeface="+mn-lt"/>
            </a:endParaRPr>
          </a:p>
        </p:txBody>
      </p:sp>
      <p:pic>
        <p:nvPicPr>
          <p:cNvPr id="8" name="Picture 7" descr="Front cover: Visual C#® How to Program Sixth Edition by Deitel and Deitel."/>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6269" y="1640584"/>
            <a:ext cx="3708000" cy="4523396"/>
          </a:xfrm>
          <a:prstGeom prst="rect">
            <a:avLst/>
          </a:prstGeom>
          <a:ln w="9525">
            <a:solidFill>
              <a:schemeClr val="tx1"/>
            </a:solidFill>
          </a:ln>
        </p:spPr>
      </p:pic>
      <p:sp>
        <p:nvSpPr>
          <p:cNvPr id="6" name="Text Placeholder 5"/>
          <p:cNvSpPr>
            <a:spLocks noGrp="1"/>
          </p:cNvSpPr>
          <p:nvPr>
            <p:ph type="body" idx="13"/>
          </p:nvPr>
        </p:nvSpPr>
        <p:spPr>
          <a:xfrm>
            <a:off x="2743200" y="6474315"/>
            <a:ext cx="6077663" cy="229382"/>
          </a:xfrm>
        </p:spPr>
        <p:txBody>
          <a:bodyPr anchor="ct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40415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20.3 Using a Generic Method to Display Arrays of Different Types</a:t>
            </a:r>
            <a:r>
              <a:rPr lang="en-US" sz="2000" dirty="0" smtClean="0"/>
              <a:t> </a:t>
            </a:r>
            <a:r>
              <a:rPr lang="en-US" sz="2000" b="0" dirty="0" smtClean="0"/>
              <a:t>(1 </a:t>
            </a:r>
            <a:r>
              <a:rPr lang="en-US" sz="2000" b="0" dirty="0"/>
              <a:t>of </a:t>
            </a:r>
            <a:r>
              <a:rPr lang="en-US" sz="2000" b="0" dirty="0" smtClean="0"/>
              <a:t>2)</a:t>
            </a:r>
            <a:endParaRPr lang="en-US" sz="2000" dirty="0"/>
          </a:p>
        </p:txBody>
      </p:sp>
      <p:pic>
        <p:nvPicPr>
          <p:cNvPr id="3" name="Picture 2" descr="The program code uses a generic method to display arrays of different types. Line 1: forward slash, forward slash, fig period 20.3, colon, generic method, period, c s. Line 2: forward slash, forward slash, using a generic method to display arrays of different types, period. Line 3: using system, semicolon. Line 4: blank. Line 5: class generic method. Line 6: left brace. Line 7, indented once: static void main, left parenthesis, right parenthesis. Line 8, indented once: left brace. Line 9, indented twice: forward slash, forward slash, create arrays of i n t, comma, double and c h a r. Line 10, indented twice: i n t, left bracket, right bracket, i n t array, =, left brace, 1, comma, 2, comma, 3, comma, 4, comma, 5, comma, 6, right brace, semicolon. Line 11, indented twice: double, left bracket, right bracket, double array, =, left brace, 1.1, comma, 2.2, comma, 3.3, comma, 4.4, comma, 5.5, comma, 6.6, comma, 7.7. right brace, semicolon. Line 12, indented twice: c h a r, left bracket, right bracket, c h a r array, =, left brace, open single quote, h, close single quote, comma, open single quote, e, close single quote, comma, open single quote, l, close single quote, comma, open single quote, l, open single quote, comma, open single quote, o, close single quote, right brace, semicolon. Line 13, indented twice: blank. Line 14, indented twice: console, period, write, left parenthesis, open quotes, array i n t array, contains, colon, close quotes, right parenthesis, semicolon. Line 15, indented twice: display array, left parenthesis, i n t array, right parenthesis, semicolon, forward slash, forward slash, pass an i n t array argument. Line 16, indented twice: console, period, write, left parenthesis, open quotes, array double array, contains, colon, close quotes, right parenthesis, semicolon. Line 17, indented twice: display array, left parenthesis, double array, right parenthesis, semicolon, forward slash, forward slash, pass a double array argument. Line 18, indented twice: console, period, write, left parenthesis, open quotes, array c h a r array contains, colon, close quotes, right parenthesis, semicolon. Line 19, indented twice: display array, left parenthesis, c h a r array, right parenthesis, semicolon, forward slash, forward slash, pass a c h a r array argument. Line 20, indented on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141" y="1621745"/>
            <a:ext cx="7419718" cy="4587904"/>
          </a:xfrm>
          <a:prstGeom prst="rect">
            <a:avLst/>
          </a:prstGeom>
        </p:spPr>
      </p:pic>
    </p:spTree>
    <p:extLst>
      <p:ext uri="{BB962C8B-B14F-4D97-AF65-F5344CB8AC3E}">
        <p14:creationId xmlns:p14="http://schemas.microsoft.com/office/powerpoint/2010/main" val="1016802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20.3 Using a Generic Method to Display Arrays of Different Types</a:t>
            </a:r>
            <a:r>
              <a:rPr lang="en-US" sz="2000" dirty="0" smtClean="0"/>
              <a:t> </a:t>
            </a:r>
            <a:r>
              <a:rPr lang="en-US" sz="2000" b="0" dirty="0" smtClean="0"/>
              <a:t>(2 </a:t>
            </a:r>
            <a:r>
              <a:rPr lang="en-US" sz="2000" b="0" dirty="0"/>
              <a:t>of </a:t>
            </a:r>
            <a:r>
              <a:rPr lang="en-US" sz="2000" b="0" dirty="0" smtClean="0"/>
              <a:t>2)</a:t>
            </a:r>
            <a:endParaRPr lang="en-US" sz="2000" dirty="0"/>
          </a:p>
        </p:txBody>
      </p:sp>
      <p:pic>
        <p:nvPicPr>
          <p:cNvPr id="3" name="Picture 2" descr="The program code uses a generic method to display arrays of different types. Line 1: array i n t array, contains, colon, 1 2 3 4 5 6. Line 2: array double array, contains, colon, 1.1 2.2 3.3 4.4 5.5 6.6 7.7. Line 3: array c h a r array, contains, colon, h e l l o. Line 21: blank. Line 22, indented once: forward slash, forward slash, output array of all types. Line 23, indented once: private static void display array, left angle bracket, t, right angle bracket, left parenthesis, t, left bracket, right bracket, input array, right parenthesis. Line 24, indented once: left brace. Line 25, indented twice: for each, left parenthesis, v a r element in input array, right parenthesis. Line 26, indented twice: left brace. Line 27, indented three times: console, period, write, left parenthesis, dollar sign, open quotes, left brace, element, right brace, close quotes, right parenthesis, semicolon. Line 28, indented twice: right brace. Line 29: blank. Line 30, indented twice: console, period, write line, left parenthesis, right parenthesis, semicolon. Line 31, indented once: right brace. Line 32: right brace.Line 1: Array intArray contains: 1 2 3 4 5 6. Line 2: Array doubleArray contains: 1.1 2.2 3.3 4.4 5.5 6.6 7.7. Line 3: Array charArray contains: H E L L O"/>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529" y="1714772"/>
            <a:ext cx="7954942" cy="3664427"/>
          </a:xfrm>
          <a:prstGeom prst="rect">
            <a:avLst/>
          </a:prstGeom>
        </p:spPr>
      </p:pic>
    </p:spTree>
    <p:extLst>
      <p:ext uri="{BB962C8B-B14F-4D97-AF65-F5344CB8AC3E}">
        <p14:creationId xmlns:p14="http://schemas.microsoft.com/office/powerpoint/2010/main" val="3112120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Error 20.1</a:t>
            </a:r>
          </a:p>
        </p:txBody>
      </p:sp>
      <p:sp>
        <p:nvSpPr>
          <p:cNvPr id="3" name="Text Placeholder 2"/>
          <p:cNvSpPr>
            <a:spLocks noGrp="1"/>
          </p:cNvSpPr>
          <p:nvPr>
            <p:ph type="body" idx="1"/>
          </p:nvPr>
        </p:nvSpPr>
        <p:spPr/>
        <p:txBody>
          <a:bodyPr/>
          <a:lstStyle/>
          <a:p>
            <a:pPr marL="0" indent="0">
              <a:buNone/>
            </a:pPr>
            <a:r>
              <a:rPr lang="en-US" sz="2400" dirty="0">
                <a:latin typeface="+mn-lt"/>
              </a:rPr>
              <a:t>If you forget to include the type-parameter list when declaring a generic method, the </a:t>
            </a:r>
            <a:r>
              <a:rPr lang="en-US" sz="2400" dirty="0" smtClean="0">
                <a:latin typeface="+mn-lt"/>
              </a:rPr>
              <a:t>compiler will </a:t>
            </a:r>
            <a:r>
              <a:rPr lang="en-US" sz="2400" dirty="0">
                <a:latin typeface="+mn-lt"/>
              </a:rPr>
              <a:t>not recognize the type-parameter names when they’re encountered in the </a:t>
            </a:r>
            <a:r>
              <a:rPr lang="en-US" sz="2400" dirty="0" smtClean="0">
                <a:latin typeface="+mn-lt"/>
              </a:rPr>
              <a:t>method. This </a:t>
            </a:r>
            <a:r>
              <a:rPr lang="en-US" sz="2400" dirty="0">
                <a:latin typeface="+mn-lt"/>
              </a:rPr>
              <a:t>results in compilation errors.</a:t>
            </a:r>
          </a:p>
        </p:txBody>
      </p:sp>
    </p:spTree>
    <p:extLst>
      <p:ext uri="{BB962C8B-B14F-4D97-AF65-F5344CB8AC3E}">
        <p14:creationId xmlns:p14="http://schemas.microsoft.com/office/powerpoint/2010/main" val="373036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Error 20.2</a:t>
            </a:r>
          </a:p>
        </p:txBody>
      </p:sp>
      <p:sp>
        <p:nvSpPr>
          <p:cNvPr id="3" name="Text Placeholder 2"/>
          <p:cNvSpPr>
            <a:spLocks noGrp="1"/>
          </p:cNvSpPr>
          <p:nvPr>
            <p:ph type="body" idx="1"/>
          </p:nvPr>
        </p:nvSpPr>
        <p:spPr/>
        <p:txBody>
          <a:bodyPr/>
          <a:lstStyle/>
          <a:p>
            <a:pPr marL="0" indent="0">
              <a:buNone/>
            </a:pPr>
            <a:r>
              <a:rPr lang="en-US" sz="2400" dirty="0">
                <a:latin typeface="+mn-lt"/>
              </a:rPr>
              <a:t>If the compiler cannot find a single nongeneric or generic method declaration that’s a </a:t>
            </a:r>
            <a:r>
              <a:rPr lang="en-US" sz="2400" dirty="0" smtClean="0">
                <a:latin typeface="+mn-lt"/>
              </a:rPr>
              <a:t>best match </a:t>
            </a:r>
            <a:r>
              <a:rPr lang="en-US" sz="2400" dirty="0">
                <a:latin typeface="+mn-lt"/>
              </a:rPr>
              <a:t>for a method call, or if there are multiple best matches, a compilation error occurs.</a:t>
            </a:r>
          </a:p>
        </p:txBody>
      </p:sp>
    </p:spTree>
    <p:extLst>
      <p:ext uri="{BB962C8B-B14F-4D97-AF65-F5344CB8AC3E}">
        <p14:creationId xmlns:p14="http://schemas.microsoft.com/office/powerpoint/2010/main" val="3995237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20.3 Generic-Method </a:t>
            </a:r>
            <a:r>
              <a:rPr lang="en-US" dirty="0" smtClean="0"/>
              <a:t>Implementation </a:t>
            </a:r>
            <a:r>
              <a:rPr lang="en-US" sz="2000" b="0" dirty="0" smtClean="0"/>
              <a:t>(2 </a:t>
            </a:r>
            <a:r>
              <a:rPr lang="en-US" sz="2000" b="0" dirty="0"/>
              <a:t>of 3)</a:t>
            </a:r>
            <a:endParaRPr lang="en-US" sz="2000" dirty="0"/>
          </a:p>
        </p:txBody>
      </p:sp>
      <p:sp>
        <p:nvSpPr>
          <p:cNvPr id="3" name="Text Placeholder 2"/>
          <p:cNvSpPr>
            <a:spLocks noGrp="1"/>
          </p:cNvSpPr>
          <p:nvPr>
            <p:ph type="body" idx="1"/>
          </p:nvPr>
        </p:nvSpPr>
        <p:spPr/>
        <p:txBody>
          <a:bodyPr/>
          <a:lstStyle/>
          <a:p>
            <a:r>
              <a:rPr lang="en-US" sz="2400" b="1" dirty="0">
                <a:latin typeface="+mn-lt"/>
              </a:rPr>
              <a:t>Value Types vs. Reference Types in Generics</a:t>
            </a:r>
          </a:p>
          <a:p>
            <a:r>
              <a:rPr lang="en-US" sz="2400" dirty="0">
                <a:latin typeface="+mn-lt"/>
              </a:rPr>
              <a:t>The compiler handles value and reference types differently in generic method calls. </a:t>
            </a:r>
          </a:p>
          <a:p>
            <a:r>
              <a:rPr lang="en-US" sz="2400" dirty="0">
                <a:latin typeface="+mn-lt"/>
              </a:rPr>
              <a:t>When a value-type argument is used for a given type parameter, the compiler generates a version of the method that’s specific to the value type—if one has been generated previously, the compiler reuses that one. </a:t>
            </a:r>
          </a:p>
          <a:p>
            <a:r>
              <a:rPr lang="en-US" sz="2400" dirty="0">
                <a:latin typeface="+mn-lt"/>
              </a:rPr>
              <a:t>If </a:t>
            </a:r>
            <a:r>
              <a:rPr lang="en-US" sz="2400" dirty="0">
                <a:latin typeface="Consolas" panose="020B0609020204030204" pitchFamily="49" charset="0"/>
              </a:rPr>
              <a:t>DisplayArray</a:t>
            </a:r>
            <a:r>
              <a:rPr lang="en-US" sz="2400" dirty="0">
                <a:latin typeface="+mn-lt"/>
              </a:rPr>
              <a:t> were called with a reference type, the compiler would also generate a </a:t>
            </a:r>
            <a:r>
              <a:rPr lang="en-US" sz="2400" b="1" dirty="0">
                <a:latin typeface="+mn-lt"/>
              </a:rPr>
              <a:t>single</a:t>
            </a:r>
            <a:r>
              <a:rPr lang="en-US" sz="2400" dirty="0">
                <a:latin typeface="+mn-lt"/>
              </a:rPr>
              <a:t> version of the method that’s used by all reference types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8174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20.3 Generic-Method </a:t>
            </a:r>
            <a:r>
              <a:rPr lang="en-US" dirty="0" smtClean="0"/>
              <a:t>Implementation </a:t>
            </a:r>
            <a:r>
              <a:rPr lang="en-US" sz="2000" b="0" dirty="0" smtClean="0"/>
              <a:t>(3 </a:t>
            </a:r>
            <a:r>
              <a:rPr lang="en-US" sz="2000" b="0" dirty="0"/>
              <a:t>of 3)</a:t>
            </a:r>
            <a:endParaRPr lang="en-US" sz="2000" dirty="0"/>
          </a:p>
        </p:txBody>
      </p:sp>
      <p:sp>
        <p:nvSpPr>
          <p:cNvPr id="3" name="Text Placeholder 2"/>
          <p:cNvSpPr>
            <a:spLocks noGrp="1"/>
          </p:cNvSpPr>
          <p:nvPr>
            <p:ph type="body" idx="1"/>
          </p:nvPr>
        </p:nvSpPr>
        <p:spPr>
          <a:xfrm>
            <a:off x="457200" y="1600201"/>
            <a:ext cx="8229600" cy="1636486"/>
          </a:xfrm>
        </p:spPr>
        <p:txBody>
          <a:bodyPr/>
          <a:lstStyle/>
          <a:p>
            <a:r>
              <a:rPr lang="en-US" sz="2200" b="1" dirty="0">
                <a:latin typeface="+mn-lt"/>
              </a:rPr>
              <a:t>Explicit Type Arguments</a:t>
            </a:r>
          </a:p>
          <a:p>
            <a:r>
              <a:rPr lang="en-US" sz="2200" dirty="0">
                <a:latin typeface="+mn-lt"/>
              </a:rPr>
              <a:t>You also can use </a:t>
            </a:r>
            <a:r>
              <a:rPr lang="en-US" sz="2200" b="1" dirty="0">
                <a:latin typeface="+mn-lt"/>
              </a:rPr>
              <a:t>explicit type arguments</a:t>
            </a:r>
            <a:r>
              <a:rPr lang="en-US" sz="2200" dirty="0">
                <a:latin typeface="+mn-lt"/>
              </a:rPr>
              <a:t> to indicate the exact type that should be used to call a generic function. For example, line 15 could be written as</a:t>
            </a:r>
          </a:p>
          <a:p>
            <a:pPr lvl="1"/>
            <a:r>
              <a:rPr lang="en-US" sz="2200" dirty="0">
                <a:latin typeface="Consolas" panose="020B0609020204030204" pitchFamily="49" charset="0"/>
              </a:rPr>
              <a:t> </a:t>
            </a:r>
          </a:p>
        </p:txBody>
      </p:sp>
      <p:pic>
        <p:nvPicPr>
          <p:cNvPr id="6" name="Picture 5" descr="Display array left angle bracket I n t right angle bracket left parenthesis I n t array right parenthesis semicolon forward slash forward slash pass an I n t array argument."/>
          <p:cNvPicPr>
            <a:picLocks noChangeAspect="1"/>
          </p:cNvPicPr>
          <p:nvPr/>
        </p:nvPicPr>
        <p:blipFill rotWithShape="1">
          <a:blip r:embed="rId2"/>
          <a:srcRect l="4480" t="22265" r="1616" b="24282"/>
          <a:stretch/>
        </p:blipFill>
        <p:spPr>
          <a:xfrm>
            <a:off x="1214785" y="3379037"/>
            <a:ext cx="7483683" cy="283413"/>
          </a:xfrm>
          <a:prstGeom prst="rect">
            <a:avLst/>
          </a:prstGeom>
        </p:spPr>
      </p:pic>
      <p:sp>
        <p:nvSpPr>
          <p:cNvPr id="4" name="Text Placeholder 3"/>
          <p:cNvSpPr>
            <a:spLocks noGrp="1"/>
          </p:cNvSpPr>
          <p:nvPr>
            <p:ph type="body" idx="2"/>
          </p:nvPr>
        </p:nvSpPr>
        <p:spPr>
          <a:xfrm>
            <a:off x="457200" y="3715656"/>
            <a:ext cx="8229600" cy="2365829"/>
          </a:xfrm>
        </p:spPr>
        <p:txBody>
          <a:bodyPr/>
          <a:lstStyle/>
          <a:p>
            <a:r>
              <a:rPr lang="en-US" sz="2200" dirty="0">
                <a:latin typeface="+mn-lt"/>
              </a:rPr>
              <a:t>The preceding method call explicitly provides the type argument </a:t>
            </a:r>
            <a:r>
              <a:rPr lang="en-US" sz="2200" dirty="0"/>
              <a:t>(</a:t>
            </a:r>
            <a:r>
              <a:rPr lang="en-US" sz="2200" dirty="0">
                <a:latin typeface="Consolas" panose="020B0609020204030204" pitchFamily="49" charset="0"/>
              </a:rPr>
              <a:t>int</a:t>
            </a:r>
            <a:r>
              <a:rPr lang="en-US" sz="2200" dirty="0"/>
              <a:t>) t</a:t>
            </a:r>
            <a:r>
              <a:rPr lang="en-US" sz="2200" dirty="0">
                <a:latin typeface="+mn-lt"/>
              </a:rPr>
              <a:t>hat should be used to replace type parameter T in line 23. </a:t>
            </a:r>
          </a:p>
          <a:p>
            <a:r>
              <a:rPr lang="en-US" sz="2200" dirty="0">
                <a:latin typeface="+mn-lt"/>
              </a:rPr>
              <a:t>Though not required here, an explicit type argument would be required if the compiler cannot infer the type from the method’s argument(s</a:t>
            </a:r>
            <a:r>
              <a:rPr lang="en-US" sz="2200" dirty="0" smtClean="0">
                <a:latin typeface="+mn-lt"/>
              </a:rPr>
              <a:t>).</a:t>
            </a:r>
            <a:endParaRPr lang="en-US" sz="2200" dirty="0">
              <a:latin typeface="+mn-lt"/>
            </a:endParaRPr>
          </a:p>
        </p:txBody>
      </p:sp>
    </p:spTree>
    <p:extLst>
      <p:ext uri="{BB962C8B-B14F-4D97-AF65-F5344CB8AC3E}">
        <p14:creationId xmlns:p14="http://schemas.microsoft.com/office/powerpoint/2010/main" val="2615131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20.4 Type </a:t>
            </a:r>
            <a:r>
              <a:rPr lang="en-US" dirty="0" smtClean="0"/>
              <a:t>Constraints </a:t>
            </a:r>
            <a:r>
              <a:rPr lang="en-US" sz="2000" b="0" dirty="0"/>
              <a:t>(1 of </a:t>
            </a:r>
            <a:r>
              <a:rPr lang="en-US" sz="2000" b="0" dirty="0" smtClean="0"/>
              <a:t>7)</a:t>
            </a:r>
            <a:endParaRPr lang="en-US" sz="2000" dirty="0"/>
          </a:p>
        </p:txBody>
      </p:sp>
      <p:sp>
        <p:nvSpPr>
          <p:cNvPr id="3" name="Text Placeholder 2"/>
          <p:cNvSpPr>
            <a:spLocks noGrp="1"/>
          </p:cNvSpPr>
          <p:nvPr>
            <p:ph type="body" idx="1"/>
          </p:nvPr>
        </p:nvSpPr>
        <p:spPr/>
        <p:txBody>
          <a:bodyPr/>
          <a:lstStyle/>
          <a:p>
            <a:pPr marL="109537" indent="0">
              <a:buNone/>
              <a:defRPr/>
            </a:pPr>
            <a:r>
              <a:rPr lang="en-US" sz="2200" b="1" dirty="0">
                <a:latin typeface="Consolas" panose="020B0609020204030204" pitchFamily="49" charset="0"/>
              </a:rPr>
              <a:t>IComparable&lt;T&gt; </a:t>
            </a:r>
            <a:r>
              <a:rPr lang="en-US" sz="2200" b="1" dirty="0">
                <a:latin typeface="+mn-lt"/>
              </a:rPr>
              <a:t>Interface </a:t>
            </a:r>
          </a:p>
          <a:p>
            <a:pPr eaLnBrk="1" hangingPunct="1">
              <a:defRPr/>
            </a:pPr>
            <a:r>
              <a:rPr lang="en-US" sz="2200" dirty="0">
                <a:latin typeface="+mn-lt"/>
              </a:rPr>
              <a:t>It’s possible to compare two objects of the</a:t>
            </a:r>
            <a:r>
              <a:rPr lang="en-US" sz="2200" b="1" dirty="0">
                <a:latin typeface="+mn-lt"/>
              </a:rPr>
              <a:t> same </a:t>
            </a:r>
            <a:r>
              <a:rPr lang="en-US" sz="2200" dirty="0">
                <a:latin typeface="+mn-lt"/>
              </a:rPr>
              <a:t>type if that type implements the generic interface </a:t>
            </a:r>
            <a:r>
              <a:rPr lang="en-US" sz="2200" dirty="0">
                <a:latin typeface="Consolas" panose="020B0609020204030204" pitchFamily="49" charset="0"/>
              </a:rPr>
              <a:t>IComparable&lt;T&gt;</a:t>
            </a:r>
            <a:r>
              <a:rPr lang="en-US" sz="2200" dirty="0">
                <a:latin typeface="+mn-lt"/>
              </a:rPr>
              <a:t> (of namespace System). </a:t>
            </a:r>
          </a:p>
          <a:p>
            <a:pPr eaLnBrk="1" hangingPunct="1">
              <a:defRPr/>
            </a:pPr>
            <a:r>
              <a:rPr lang="en-US" sz="2200" dirty="0">
                <a:latin typeface="+mn-lt"/>
              </a:rPr>
              <a:t>A benefit of implementing interface </a:t>
            </a:r>
            <a:r>
              <a:rPr lang="en-US" sz="2200" dirty="0">
                <a:latin typeface="Consolas" panose="020B0609020204030204" pitchFamily="49" charset="0"/>
              </a:rPr>
              <a:t>IComparable&lt;T&gt;</a:t>
            </a:r>
            <a:r>
              <a:rPr lang="en-US" sz="2200" dirty="0">
                <a:latin typeface="+mn-lt"/>
              </a:rPr>
              <a:t> is that </a:t>
            </a:r>
            <a:r>
              <a:rPr lang="en-US" sz="2200" dirty="0">
                <a:latin typeface="Consolas" panose="020B0609020204030204" pitchFamily="49" charset="0"/>
              </a:rPr>
              <a:t>IComparable&lt;T&gt;</a:t>
            </a:r>
            <a:r>
              <a:rPr lang="en-US" sz="2200" dirty="0">
                <a:latin typeface="+mn-lt"/>
              </a:rPr>
              <a:t> objects can be used with the </a:t>
            </a:r>
            <a:r>
              <a:rPr lang="en-US" sz="2200" b="1" dirty="0">
                <a:latin typeface="+mn-lt"/>
              </a:rPr>
              <a:t>sorting</a:t>
            </a:r>
            <a:r>
              <a:rPr lang="en-US" sz="2200" dirty="0">
                <a:latin typeface="+mn-lt"/>
              </a:rPr>
              <a:t> and </a:t>
            </a:r>
            <a:r>
              <a:rPr lang="en-US" sz="2200" b="1" dirty="0">
                <a:latin typeface="+mn-lt"/>
              </a:rPr>
              <a:t>searching</a:t>
            </a:r>
            <a:r>
              <a:rPr lang="en-US" sz="2200" dirty="0">
                <a:latin typeface="+mn-lt"/>
              </a:rPr>
              <a:t> methods of classes in the </a:t>
            </a:r>
            <a:r>
              <a:rPr lang="en-US" sz="2200" dirty="0">
                <a:latin typeface="Consolas" panose="020B0609020204030204" pitchFamily="49" charset="0"/>
              </a:rPr>
              <a:t>System.Collections.Generic</a:t>
            </a:r>
            <a:r>
              <a:rPr lang="en-US" sz="2200" dirty="0">
                <a:latin typeface="+mn-lt"/>
              </a:rPr>
              <a:t> namespace—we discuss those methods in Chapter 21. </a:t>
            </a:r>
          </a:p>
          <a:p>
            <a:pPr eaLnBrk="1" hangingPunct="1">
              <a:defRPr/>
            </a:pPr>
            <a:r>
              <a:rPr lang="en-US" sz="2200" dirty="0">
                <a:latin typeface="+mn-lt"/>
              </a:rPr>
              <a:t>The structures in the Framework Class Library that correspond to the simple types </a:t>
            </a:r>
            <a:r>
              <a:rPr lang="en-US" sz="2200" b="1" dirty="0">
                <a:latin typeface="+mn-lt"/>
              </a:rPr>
              <a:t>all</a:t>
            </a:r>
            <a:r>
              <a:rPr lang="en-US" sz="2200" dirty="0">
                <a:latin typeface="+mn-lt"/>
              </a:rPr>
              <a:t> implement this interface. </a:t>
            </a:r>
          </a:p>
        </p:txBody>
      </p:sp>
    </p:spTree>
    <p:extLst>
      <p:ext uri="{BB962C8B-B14F-4D97-AF65-F5344CB8AC3E}">
        <p14:creationId xmlns:p14="http://schemas.microsoft.com/office/powerpoint/2010/main" val="1816463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20.4 Type </a:t>
            </a:r>
            <a:r>
              <a:rPr lang="en-US" dirty="0" smtClean="0"/>
              <a:t>Constraints </a:t>
            </a:r>
            <a:r>
              <a:rPr lang="en-US" sz="2000" b="0" dirty="0" smtClean="0"/>
              <a:t>(2 </a:t>
            </a:r>
            <a:r>
              <a:rPr lang="en-US" sz="2000" b="0" dirty="0"/>
              <a:t>of 7)</a:t>
            </a:r>
            <a:endParaRPr lang="en-US" sz="2000" dirty="0"/>
          </a:p>
        </p:txBody>
      </p:sp>
      <p:sp>
        <p:nvSpPr>
          <p:cNvPr id="3" name="Text Placeholder 2"/>
          <p:cNvSpPr>
            <a:spLocks noGrp="1"/>
          </p:cNvSpPr>
          <p:nvPr>
            <p:ph type="body" idx="1"/>
          </p:nvPr>
        </p:nvSpPr>
        <p:spPr>
          <a:xfrm>
            <a:off x="457200" y="1600200"/>
            <a:ext cx="8229600" cy="4752474"/>
          </a:xfrm>
        </p:spPr>
        <p:txBody>
          <a:bodyPr/>
          <a:lstStyle/>
          <a:p>
            <a:pPr marL="109537" indent="0">
              <a:buNone/>
              <a:defRPr/>
            </a:pPr>
            <a:r>
              <a:rPr lang="en-US" sz="2400" b="1" dirty="0">
                <a:latin typeface="+mn-lt"/>
              </a:rPr>
              <a:t>Specifying Type Constraints</a:t>
            </a:r>
          </a:p>
          <a:p>
            <a:pPr eaLnBrk="1" hangingPunct="1">
              <a:defRPr/>
            </a:pPr>
            <a:r>
              <a:rPr lang="en-US" sz="2400" dirty="0">
                <a:latin typeface="+mn-lt"/>
              </a:rPr>
              <a:t>Even though </a:t>
            </a:r>
            <a:r>
              <a:rPr lang="en-US" sz="2400" dirty="0">
                <a:latin typeface="Consolas" panose="020B0609020204030204" pitchFamily="49" charset="0"/>
              </a:rPr>
              <a:t>IComparable</a:t>
            </a:r>
            <a:r>
              <a:rPr lang="en-US" sz="2400" dirty="0">
                <a:latin typeface="+mn-lt"/>
              </a:rPr>
              <a:t> objects can be compared, they cannot be used with generic code by default, because not all types implement interface </a:t>
            </a:r>
            <a:r>
              <a:rPr lang="en-US" sz="2400" dirty="0">
                <a:latin typeface="Consolas" panose="020B0609020204030204" pitchFamily="49" charset="0"/>
              </a:rPr>
              <a:t>IComparable&lt;T&gt;</a:t>
            </a:r>
            <a:r>
              <a:rPr lang="en-US" sz="2400" dirty="0">
                <a:latin typeface="+mn-lt"/>
              </a:rPr>
              <a:t>. </a:t>
            </a:r>
          </a:p>
          <a:p>
            <a:pPr eaLnBrk="1" hangingPunct="1">
              <a:defRPr/>
            </a:pPr>
            <a:r>
              <a:rPr lang="en-US" sz="2400" dirty="0">
                <a:latin typeface="+mn-lt"/>
              </a:rPr>
              <a:t>However, we can restrict the types that can be used with a generic method or class to ensure that they meet certain requirements</a:t>
            </a:r>
            <a:r>
              <a:rPr lang="en-US" sz="2400" dirty="0" smtClean="0">
                <a:latin typeface="+mn-lt"/>
              </a:rPr>
              <a:t>.</a:t>
            </a:r>
            <a:endParaRPr lang="en-US" sz="2400" dirty="0">
              <a:latin typeface="+mn-lt"/>
            </a:endParaRPr>
          </a:p>
          <a:p>
            <a:pPr eaLnBrk="1" hangingPunct="1">
              <a:defRPr/>
            </a:pPr>
            <a:r>
              <a:rPr lang="en-US" sz="2400" dirty="0">
                <a:latin typeface="+mn-lt"/>
              </a:rPr>
              <a:t>This feature—known as a </a:t>
            </a:r>
            <a:r>
              <a:rPr lang="en-US" sz="2400" b="1" dirty="0">
                <a:solidFill>
                  <a:schemeClr val="tx1"/>
                </a:solidFill>
                <a:latin typeface="+mn-lt"/>
              </a:rPr>
              <a:t>type</a:t>
            </a:r>
            <a:r>
              <a:rPr lang="en-US" sz="2400" dirty="0">
                <a:solidFill>
                  <a:schemeClr val="tx1"/>
                </a:solidFill>
                <a:latin typeface="+mn-lt"/>
              </a:rPr>
              <a:t> </a:t>
            </a:r>
            <a:r>
              <a:rPr lang="en-US" sz="2400" b="1" dirty="0">
                <a:solidFill>
                  <a:schemeClr val="tx1"/>
                </a:solidFill>
                <a:latin typeface="+mn-lt"/>
              </a:rPr>
              <a:t>constraint</a:t>
            </a:r>
            <a:r>
              <a:rPr lang="en-US" sz="2400" dirty="0">
                <a:latin typeface="+mn-lt"/>
              </a:rPr>
              <a:t>—restricts the type of the argument supplied to a particular type parameter</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868451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20.4 Type </a:t>
            </a:r>
            <a:r>
              <a:rPr lang="en-US" dirty="0" smtClean="0"/>
              <a:t>Constraints </a:t>
            </a:r>
            <a:r>
              <a:rPr lang="en-US" sz="2000" b="0" dirty="0" smtClean="0"/>
              <a:t>(3 </a:t>
            </a:r>
            <a:r>
              <a:rPr lang="en-US" sz="2000" b="0" dirty="0"/>
              <a:t>of 7)</a:t>
            </a:r>
            <a:endParaRPr lang="en-US" sz="2000" dirty="0"/>
          </a:p>
        </p:txBody>
      </p:sp>
      <p:sp>
        <p:nvSpPr>
          <p:cNvPr id="3" name="Text Placeholder 2"/>
          <p:cNvSpPr>
            <a:spLocks noGrp="1"/>
          </p:cNvSpPr>
          <p:nvPr>
            <p:ph type="body" idx="1"/>
          </p:nvPr>
        </p:nvSpPr>
        <p:spPr/>
        <p:txBody>
          <a:bodyPr/>
          <a:lstStyle/>
          <a:p>
            <a:pPr eaLnBrk="1" hangingPunct="1"/>
            <a:r>
              <a:rPr lang="en-US" altLang="en-US" sz="2400" dirty="0">
                <a:latin typeface="+mn-lt"/>
              </a:rPr>
              <a:t>Figure 20.4 declares method </a:t>
            </a:r>
            <a:r>
              <a:rPr lang="en-US" altLang="en-US" sz="2400" dirty="0">
                <a:latin typeface="Consolas" panose="020B0609020204030204" pitchFamily="49" charset="0"/>
              </a:rPr>
              <a:t>Maximum</a:t>
            </a:r>
            <a:r>
              <a:rPr lang="en-US" altLang="en-US" sz="2400" dirty="0">
                <a:latin typeface="+mn-lt"/>
              </a:rPr>
              <a:t> (lines 18–35) with a type constraint that requires each of the method’s arguments to be of type </a:t>
            </a:r>
            <a:r>
              <a:rPr lang="en-US" altLang="en-US" sz="2400" dirty="0">
                <a:latin typeface="Consolas" panose="020B0609020204030204" pitchFamily="49" charset="0"/>
              </a:rPr>
              <a:t>IComparable&lt;T&gt;</a:t>
            </a:r>
            <a:r>
              <a:rPr lang="en-US" altLang="en-US" sz="2400" dirty="0">
                <a:latin typeface="+mn-lt"/>
              </a:rPr>
              <a:t>. </a:t>
            </a:r>
          </a:p>
          <a:p>
            <a:pPr eaLnBrk="1" hangingPunct="1"/>
            <a:r>
              <a:rPr lang="en-US" altLang="en-US" sz="2400" dirty="0">
                <a:latin typeface="+mn-lt"/>
              </a:rPr>
              <a:t>This restriction is important, because not all objects can be compared. </a:t>
            </a:r>
          </a:p>
          <a:p>
            <a:pPr eaLnBrk="1" hangingPunct="1"/>
            <a:r>
              <a:rPr lang="en-US" altLang="en-US" sz="2400" dirty="0">
                <a:latin typeface="+mn-lt"/>
              </a:rPr>
              <a:t>However, all </a:t>
            </a:r>
            <a:r>
              <a:rPr lang="en-US" altLang="en-US" sz="2400" dirty="0">
                <a:latin typeface="Consolas" panose="020B0609020204030204" pitchFamily="49" charset="0"/>
              </a:rPr>
              <a:t>IComparable&lt;T&gt;</a:t>
            </a:r>
            <a:r>
              <a:rPr lang="en-US" altLang="en-US" sz="2400" dirty="0">
                <a:latin typeface="+mn-lt"/>
              </a:rPr>
              <a:t> objects are guaranteed to have a </a:t>
            </a:r>
            <a:r>
              <a:rPr lang="en-US" altLang="en-US" sz="2400" dirty="0">
                <a:latin typeface="Consolas" panose="020B0609020204030204" pitchFamily="49" charset="0"/>
              </a:rPr>
              <a:t>CompareTo</a:t>
            </a:r>
            <a:r>
              <a:rPr lang="en-US" altLang="en-US" sz="2400" dirty="0">
                <a:latin typeface="+mn-lt"/>
              </a:rPr>
              <a:t> method that can be used in method </a:t>
            </a:r>
            <a:r>
              <a:rPr lang="en-US" altLang="en-US" sz="2400" dirty="0">
                <a:latin typeface="Consolas" panose="020B0609020204030204" pitchFamily="49" charset="0"/>
              </a:rPr>
              <a:t>Maximum</a:t>
            </a:r>
            <a:r>
              <a:rPr lang="en-US" altLang="en-US" sz="2400" dirty="0">
                <a:latin typeface="+mn-lt"/>
              </a:rPr>
              <a:t> to determine the largest of its three arguments</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4245410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20.4 Generic Method </a:t>
            </a:r>
            <a:r>
              <a:rPr lang="en-US" dirty="0" smtClean="0">
                <a:latin typeface="Consolas" panose="020B0609020204030204" pitchFamily="49" charset="0"/>
              </a:rPr>
              <a:t>Maximum</a:t>
            </a:r>
            <a:r>
              <a:rPr lang="en-US" dirty="0" smtClean="0"/>
              <a:t> Returns the Largest of Three Objects</a:t>
            </a:r>
            <a:r>
              <a:rPr lang="en-US" sz="2000" dirty="0" smtClean="0"/>
              <a:t> </a:t>
            </a:r>
            <a:r>
              <a:rPr lang="en-US" sz="2000" b="0" dirty="0" smtClean="0"/>
              <a:t>(1 </a:t>
            </a:r>
            <a:r>
              <a:rPr lang="en-US" sz="2000" b="0" dirty="0"/>
              <a:t>of </a:t>
            </a:r>
            <a:r>
              <a:rPr lang="en-US" sz="2000" b="0" dirty="0" smtClean="0"/>
              <a:t>3)</a:t>
            </a:r>
            <a:endParaRPr lang="en-US" sz="2000" dirty="0"/>
          </a:p>
        </p:txBody>
      </p:sp>
      <p:pic>
        <p:nvPicPr>
          <p:cNvPr id="4" name="Picture 3" descr="The program code displays generic method maximum which returns the largest of three objects. Line 1: forward slash, forward slash, fig period 20.4, colon, maximum test, period, c s. Line 2: forward slash, forward slash, generic method maximum returns the largest of three objects period. Line 3: using system, semicolon. Line 4: blank. Line 5: class maximum test. Line 6: left brace. Line 7, indented once: static void main, left parenthesis, right parenthesis. Line 8, indented once: left brace. Line 9, indented twice: console, period, write line, left parenthesis, dollar sign, open quotes, maximum of 3, comma, 4 and 5 is, left brace, maximum, left parenthesis, 3, comma, 4, comma, 5, right parenthesis, right brace, back slash, n, close quotes, right parenthesis, semicolon. Line 10, indented twice: console, period, write line, left parenthesis. Line 11, indented three times: dollar sign, open quotes, maximum of 6.6, comma, 8.8, comma, 7.7 is left brace, maximum, left parenthesis, 6.6, comma, 8.8, comma, 7.7, right parenthesis, right brace, back slash, n, close quotes, right parenthesis, semicolon. Line 12, indented twice: console, period, write line, left parenthesis, open quotes, maximum of pear, comma, apple and orange is, close quotes, +. Line 13, indented three times: dollar sign, open quotes, left brace, maximum, left parenthesis, open quotes, pear, close quotes, comma, open quotes, apple, close quotes, comma, open quotes, orange, close quotes, right parenthesis, right brace, back slash, n, close quotes, right parenthesis, semicolon. Line 14, indented once: right brace. Line 15: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506" y="1861364"/>
            <a:ext cx="7720988" cy="3223758"/>
          </a:xfrm>
          <a:prstGeom prst="rect">
            <a:avLst/>
          </a:prstGeom>
        </p:spPr>
      </p:pic>
    </p:spTree>
    <p:extLst>
      <p:ext uri="{BB962C8B-B14F-4D97-AF65-F5344CB8AC3E}">
        <p14:creationId xmlns:p14="http://schemas.microsoft.com/office/powerpoint/2010/main" val="2518570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Learning Objectives</a:t>
            </a:r>
            <a:endParaRPr lang="en-US" dirty="0"/>
          </a:p>
        </p:txBody>
      </p:sp>
      <p:sp>
        <p:nvSpPr>
          <p:cNvPr id="8" name="Text Placeholder 7"/>
          <p:cNvSpPr>
            <a:spLocks noGrp="1"/>
          </p:cNvSpPr>
          <p:nvPr>
            <p:ph type="body" idx="1"/>
          </p:nvPr>
        </p:nvSpPr>
        <p:spPr/>
        <p:txBody>
          <a:bodyPr/>
          <a:lstStyle/>
          <a:p>
            <a:r>
              <a:rPr lang="en-US" sz="2400" dirty="0" smtClean="0">
                <a:latin typeface="+mn-lt"/>
              </a:rPr>
              <a:t>Create </a:t>
            </a:r>
            <a:r>
              <a:rPr lang="en-US" sz="2400" dirty="0">
                <a:latin typeface="+mn-lt"/>
              </a:rPr>
              <a:t>generic methods </a:t>
            </a:r>
            <a:r>
              <a:rPr lang="en-US" sz="2400" dirty="0" smtClean="0">
                <a:latin typeface="+mn-lt"/>
              </a:rPr>
              <a:t>that perform </a:t>
            </a:r>
            <a:r>
              <a:rPr lang="en-US" sz="2400" dirty="0">
                <a:latin typeface="+mn-lt"/>
              </a:rPr>
              <a:t>identical tasks </a:t>
            </a:r>
            <a:r>
              <a:rPr lang="en-US" sz="2400" dirty="0" smtClean="0">
                <a:latin typeface="+mn-lt"/>
              </a:rPr>
              <a:t>on arguments of </a:t>
            </a:r>
            <a:r>
              <a:rPr lang="en-US" sz="2400" dirty="0">
                <a:latin typeface="+mn-lt"/>
              </a:rPr>
              <a:t>different </a:t>
            </a:r>
            <a:r>
              <a:rPr lang="en-US" sz="2400" dirty="0" smtClean="0">
                <a:latin typeface="+mn-lt"/>
              </a:rPr>
              <a:t>types.</a:t>
            </a:r>
          </a:p>
          <a:p>
            <a:r>
              <a:rPr lang="en-US" sz="2400" dirty="0" smtClean="0">
                <a:latin typeface="+mn-lt"/>
              </a:rPr>
              <a:t>Create </a:t>
            </a:r>
            <a:r>
              <a:rPr lang="en-US" sz="2400" dirty="0">
                <a:latin typeface="+mn-lt"/>
              </a:rPr>
              <a:t>a generic </a:t>
            </a:r>
            <a:r>
              <a:rPr lang="en-US" sz="2400" dirty="0">
                <a:latin typeface="Consolas" panose="020B0609020204030204" pitchFamily="49" charset="0"/>
              </a:rPr>
              <a:t>Stack</a:t>
            </a:r>
            <a:r>
              <a:rPr lang="en-US" sz="2400" dirty="0">
                <a:latin typeface="+mn-lt"/>
              </a:rPr>
              <a:t> </a:t>
            </a:r>
            <a:r>
              <a:rPr lang="en-US" sz="2400" dirty="0" smtClean="0">
                <a:latin typeface="+mn-lt"/>
              </a:rPr>
              <a:t>class that </a:t>
            </a:r>
            <a:r>
              <a:rPr lang="en-US" sz="2400" dirty="0">
                <a:latin typeface="+mn-lt"/>
              </a:rPr>
              <a:t>can be used to </a:t>
            </a:r>
            <a:r>
              <a:rPr lang="en-US" sz="2400" dirty="0" smtClean="0">
                <a:latin typeface="+mn-lt"/>
              </a:rPr>
              <a:t>store objects </a:t>
            </a:r>
            <a:r>
              <a:rPr lang="en-US" sz="2400" dirty="0">
                <a:latin typeface="+mn-lt"/>
              </a:rPr>
              <a:t>of a </a:t>
            </a:r>
            <a:r>
              <a:rPr lang="en-US" sz="2400" dirty="0" smtClean="0">
                <a:latin typeface="+mn-lt"/>
              </a:rPr>
              <a:t>specific </a:t>
            </a:r>
            <a:r>
              <a:rPr lang="en-US" sz="2400" dirty="0">
                <a:latin typeface="+mn-lt"/>
              </a:rPr>
              <a:t>type</a:t>
            </a:r>
            <a:r>
              <a:rPr lang="en-US" sz="2400" dirty="0" smtClean="0">
                <a:latin typeface="+mn-lt"/>
              </a:rPr>
              <a:t>.</a:t>
            </a:r>
          </a:p>
          <a:p>
            <a:r>
              <a:rPr lang="en-US" sz="2400" dirty="0" smtClean="0">
                <a:latin typeface="+mn-lt"/>
              </a:rPr>
              <a:t>Understand </a:t>
            </a:r>
            <a:r>
              <a:rPr lang="en-US" sz="2400" dirty="0">
                <a:latin typeface="+mn-lt"/>
              </a:rPr>
              <a:t>how to </a:t>
            </a:r>
            <a:r>
              <a:rPr lang="en-US" sz="2400" dirty="0" smtClean="0">
                <a:latin typeface="+mn-lt"/>
              </a:rPr>
              <a:t>overload generic </a:t>
            </a:r>
            <a:r>
              <a:rPr lang="en-US" sz="2400" dirty="0">
                <a:latin typeface="+mn-lt"/>
              </a:rPr>
              <a:t>methods </a:t>
            </a:r>
            <a:r>
              <a:rPr lang="en-US" sz="2400" dirty="0" smtClean="0">
                <a:latin typeface="+mn-lt"/>
              </a:rPr>
              <a:t>with nongeneric </a:t>
            </a:r>
            <a:r>
              <a:rPr lang="en-US" sz="2400" dirty="0">
                <a:latin typeface="+mn-lt"/>
              </a:rPr>
              <a:t>methods or </a:t>
            </a:r>
            <a:r>
              <a:rPr lang="en-US" sz="2400" dirty="0" smtClean="0">
                <a:latin typeface="+mn-lt"/>
              </a:rPr>
              <a:t>withother </a:t>
            </a:r>
            <a:r>
              <a:rPr lang="en-US" sz="2400" dirty="0">
                <a:latin typeface="+mn-lt"/>
              </a:rPr>
              <a:t>generic methods</a:t>
            </a:r>
            <a:r>
              <a:rPr lang="en-US" sz="2400" dirty="0" smtClean="0">
                <a:latin typeface="+mn-lt"/>
              </a:rPr>
              <a:t>.</a:t>
            </a:r>
          </a:p>
          <a:p>
            <a:r>
              <a:rPr lang="en-US" sz="2400" dirty="0" smtClean="0">
                <a:latin typeface="+mn-lt"/>
              </a:rPr>
              <a:t>Understand </a:t>
            </a:r>
            <a:r>
              <a:rPr lang="en-US" sz="2400" dirty="0">
                <a:latin typeface="+mn-lt"/>
              </a:rPr>
              <a:t>the kinds </a:t>
            </a:r>
            <a:r>
              <a:rPr lang="en-US" sz="2400" dirty="0" smtClean="0">
                <a:latin typeface="+mn-lt"/>
              </a:rPr>
              <a:t>of constraints </a:t>
            </a:r>
            <a:r>
              <a:rPr lang="en-US" sz="2400" dirty="0">
                <a:latin typeface="+mn-lt"/>
              </a:rPr>
              <a:t>that can </a:t>
            </a:r>
            <a:r>
              <a:rPr lang="en-US" sz="2400" dirty="0" smtClean="0">
                <a:latin typeface="+mn-lt"/>
              </a:rPr>
              <a:t>be applied </a:t>
            </a:r>
            <a:r>
              <a:rPr lang="en-US" sz="2400" dirty="0">
                <a:latin typeface="+mn-lt"/>
              </a:rPr>
              <a:t>to a type parameter.</a:t>
            </a:r>
          </a:p>
          <a:p>
            <a:r>
              <a:rPr lang="en-US" sz="2400" dirty="0" smtClean="0">
                <a:latin typeface="+mn-lt"/>
              </a:rPr>
              <a:t>Apply </a:t>
            </a:r>
            <a:r>
              <a:rPr lang="en-US" sz="2400" dirty="0">
                <a:latin typeface="+mn-lt"/>
              </a:rPr>
              <a:t>multiple constraints </a:t>
            </a:r>
            <a:r>
              <a:rPr lang="en-US" sz="2400" dirty="0" smtClean="0">
                <a:latin typeface="+mn-lt"/>
              </a:rPr>
              <a:t>to a </a:t>
            </a:r>
            <a:r>
              <a:rPr lang="en-US" sz="2400" dirty="0">
                <a:latin typeface="+mn-lt"/>
              </a:rPr>
              <a:t>type parameter.</a:t>
            </a:r>
          </a:p>
        </p:txBody>
      </p:sp>
    </p:spTree>
    <p:extLst>
      <p:ext uri="{BB962C8B-B14F-4D97-AF65-F5344CB8AC3E}">
        <p14:creationId xmlns:p14="http://schemas.microsoft.com/office/powerpoint/2010/main" val="27037706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20.4 Generic Method </a:t>
            </a:r>
            <a:r>
              <a:rPr lang="en-US" dirty="0" smtClean="0">
                <a:latin typeface="Consolas" panose="020B0609020204030204" pitchFamily="49" charset="0"/>
              </a:rPr>
              <a:t>Maximum</a:t>
            </a:r>
            <a:r>
              <a:rPr lang="en-US" dirty="0" smtClean="0"/>
              <a:t> Returns the Largest of Three Objects </a:t>
            </a:r>
            <a:r>
              <a:rPr lang="en-US" sz="2000" b="0" dirty="0" smtClean="0"/>
              <a:t>(2 of 3)</a:t>
            </a:r>
            <a:endParaRPr lang="en-US" sz="2000" dirty="0"/>
          </a:p>
        </p:txBody>
      </p:sp>
      <p:pic>
        <p:nvPicPr>
          <p:cNvPr id="3" name="Picture 2" descr="Line 16, indented once: forward slash, forward slash, generic function determines the. Line 17, indented once: forward slash, forward slash, largest of the i comparable, left angle bracket, t, right angle bracket, objects. Line 18, indented once: private static t maximum, left angle bracket, t, right angle bracket, left parenthesis, t x, comma, t y, comma, t z, right parenthesis, where t, colon, i comparable, left angle bracket, t, right angle bracket. Line 19, indented once: left brace. Line 20, indented twice: v a r max = x, semicolon, forward slash, forward slash, assume x is initially the largest. Line 21, indented twice: blank. Line 22, indented twice: forward slash, forward slash, compare y with max. Line 23, indented twice: if, left parenthesis, y, period, compare to, left parenthesis, max, right parenthesis, right angle bracket, 0, right parenthesis. Line 24, indented twice: left brace. Line 25, indented three times: max = y, semicolon, forward slash, forward slash, y is the largest so far. Line 26, indented twice: right brace. Line 27: blank. Line 28, indented once: forward slash, forward slash, compare z with max. Line 29, indented once: if, left parenthesis, z, period, compare to, left parenthesis, max, right parenthesis, right angle bracket, 0, right parenthesis. Line 30, indented once: left brace. Line 31, indented three times: max = z, semicolon, forward slash, forward slash, z is the largest. Line 32, indented once: right brace. Line 33: blank. Line 34, indented twice: return max, semicolon, forward slash, forward slash, return largest object. Line 35, indented once: right brace. Line 36: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910" y="1625304"/>
            <a:ext cx="7876180" cy="4551286"/>
          </a:xfrm>
          <a:prstGeom prst="rect">
            <a:avLst/>
          </a:prstGeom>
        </p:spPr>
      </p:pic>
    </p:spTree>
    <p:extLst>
      <p:ext uri="{BB962C8B-B14F-4D97-AF65-F5344CB8AC3E}">
        <p14:creationId xmlns:p14="http://schemas.microsoft.com/office/powerpoint/2010/main" val="30743234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20.4 Generic Method </a:t>
            </a:r>
            <a:r>
              <a:rPr lang="en-US" dirty="0" smtClean="0">
                <a:latin typeface="Consolas" panose="020B0609020204030204" pitchFamily="49" charset="0"/>
              </a:rPr>
              <a:t>Maximum</a:t>
            </a:r>
            <a:r>
              <a:rPr lang="en-US" dirty="0" smtClean="0"/>
              <a:t> Returns the Largest of Three Objects </a:t>
            </a:r>
            <a:r>
              <a:rPr lang="en-US" sz="2000" b="0" dirty="0" smtClean="0"/>
              <a:t>(3 </a:t>
            </a:r>
            <a:r>
              <a:rPr lang="en-US" sz="2000" b="0" dirty="0"/>
              <a:t>of 3)</a:t>
            </a:r>
            <a:endParaRPr lang="en-US" sz="2000" dirty="0"/>
          </a:p>
        </p:txBody>
      </p:sp>
      <p:pic>
        <p:nvPicPr>
          <p:cNvPr id="4" name="Picture 3" descr="Line 1. Maximum of 3, 4, and 5 is 5. Line 2. Maximum of 6.6, 8.8, and 7.7 is 8.8. Line 3. Maximum of pear, apple, and orange is pear"/>
          <p:cNvPicPr>
            <a:picLocks noChangeAspect="1"/>
          </p:cNvPicPr>
          <p:nvPr/>
        </p:nvPicPr>
        <p:blipFill>
          <a:blip r:embed="rId2"/>
          <a:stretch>
            <a:fillRect/>
          </a:stretch>
        </p:blipFill>
        <p:spPr>
          <a:xfrm>
            <a:off x="583151" y="2127229"/>
            <a:ext cx="7977698" cy="859138"/>
          </a:xfrm>
          <a:prstGeom prst="rect">
            <a:avLst/>
          </a:prstGeom>
        </p:spPr>
      </p:pic>
    </p:spTree>
    <p:extLst>
      <p:ext uri="{BB962C8B-B14F-4D97-AF65-F5344CB8AC3E}">
        <p14:creationId xmlns:p14="http://schemas.microsoft.com/office/powerpoint/2010/main" val="1686648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20.4 Type </a:t>
            </a:r>
            <a:r>
              <a:rPr lang="en-US" dirty="0" smtClean="0"/>
              <a:t>Constraints </a:t>
            </a:r>
            <a:r>
              <a:rPr lang="en-US" sz="2000" b="0" dirty="0" smtClean="0"/>
              <a:t>(4 </a:t>
            </a:r>
            <a:r>
              <a:rPr lang="en-US" sz="2000" b="0" dirty="0"/>
              <a:t>of 7)</a:t>
            </a:r>
            <a:endParaRPr lang="en-US" sz="2000" dirty="0"/>
          </a:p>
        </p:txBody>
      </p:sp>
      <p:sp>
        <p:nvSpPr>
          <p:cNvPr id="3" name="Text Placeholder 2"/>
          <p:cNvSpPr>
            <a:spLocks noGrp="1"/>
          </p:cNvSpPr>
          <p:nvPr>
            <p:ph type="body" idx="1"/>
          </p:nvPr>
        </p:nvSpPr>
        <p:spPr>
          <a:xfrm>
            <a:off x="457200" y="1600201"/>
            <a:ext cx="280323" cy="445064"/>
          </a:xfrm>
        </p:spPr>
        <p:txBody>
          <a:bodyPr/>
          <a:lstStyle/>
          <a:p>
            <a:pPr eaLnBrk="1" hangingPunct="1"/>
            <a:r>
              <a:rPr lang="en-US" altLang="en-US" sz="2400" dirty="0" smtClean="0">
                <a:latin typeface="+mn-lt"/>
              </a:rPr>
              <a:t> </a:t>
            </a:r>
            <a:endParaRPr lang="en-US" altLang="en-US" sz="2400" dirty="0">
              <a:latin typeface="+mn-lt"/>
            </a:endParaRPr>
          </a:p>
        </p:txBody>
      </p:sp>
      <p:graphicFrame>
        <p:nvGraphicFramePr>
          <p:cNvPr id="5" name="Object 4" descr="C sharp"/>
          <p:cNvGraphicFramePr>
            <a:graphicFrameLocks noChangeAspect="1"/>
          </p:cNvGraphicFramePr>
          <p:nvPr>
            <p:extLst>
              <p:ext uri="{D42A27DB-BD31-4B8C-83A1-F6EECF244321}">
                <p14:modId xmlns:p14="http://schemas.microsoft.com/office/powerpoint/2010/main" val="2452947825"/>
              </p:ext>
            </p:extLst>
          </p:nvPr>
        </p:nvGraphicFramePr>
        <p:xfrm>
          <a:off x="737523" y="1677648"/>
          <a:ext cx="498900" cy="367616"/>
        </p:xfrm>
        <a:graphic>
          <a:graphicData uri="http://schemas.openxmlformats.org/presentationml/2006/ole">
            <mc:AlternateContent xmlns:mc="http://schemas.openxmlformats.org/markup-compatibility/2006">
              <mc:Choice xmlns:v="urn:schemas-microsoft-com:vml" Requires="v">
                <p:oleObj spid="_x0000_s2093" name="Equation" r:id="rId3" imgW="241200" imgH="177480" progId="Equation.DSMT4">
                  <p:embed/>
                </p:oleObj>
              </mc:Choice>
              <mc:Fallback>
                <p:oleObj name="Equation" r:id="rId3" imgW="241200" imgH="177480" progId="Equation.DSMT4">
                  <p:embed/>
                  <p:pic>
                    <p:nvPicPr>
                      <p:cNvPr id="0" name=""/>
                      <p:cNvPicPr/>
                      <p:nvPr/>
                    </p:nvPicPr>
                    <p:blipFill>
                      <a:blip r:embed="rId4"/>
                      <a:stretch>
                        <a:fillRect/>
                      </a:stretch>
                    </p:blipFill>
                    <p:spPr>
                      <a:xfrm>
                        <a:off x="737523" y="1677648"/>
                        <a:ext cx="498900" cy="367616"/>
                      </a:xfrm>
                      <a:prstGeom prst="rect">
                        <a:avLst/>
                      </a:prstGeom>
                    </p:spPr>
                  </p:pic>
                </p:oleObj>
              </mc:Fallback>
            </mc:AlternateContent>
          </a:graphicData>
        </a:graphic>
      </p:graphicFrame>
      <p:sp>
        <p:nvSpPr>
          <p:cNvPr id="4" name="Text Placeholder 3"/>
          <p:cNvSpPr>
            <a:spLocks noGrp="1"/>
          </p:cNvSpPr>
          <p:nvPr>
            <p:ph type="body" idx="2"/>
          </p:nvPr>
        </p:nvSpPr>
        <p:spPr>
          <a:xfrm>
            <a:off x="457200" y="1561536"/>
            <a:ext cx="8229600" cy="3794235"/>
          </a:xfrm>
        </p:spPr>
        <p:txBody>
          <a:bodyPr/>
          <a:lstStyle/>
          <a:p>
            <a:pPr marL="0" indent="711200" eaLnBrk="1" hangingPunct="1">
              <a:buNone/>
            </a:pPr>
            <a:r>
              <a:rPr lang="en-US" altLang="en-US" sz="2400" dirty="0"/>
              <a:t>provides several kinds of type constraints</a:t>
            </a:r>
            <a:r>
              <a:rPr lang="en-US" altLang="en-US" sz="2400" dirty="0" smtClean="0"/>
              <a:t>.</a:t>
            </a:r>
            <a:endParaRPr lang="en-US" altLang="en-US" sz="2400" dirty="0"/>
          </a:p>
          <a:p>
            <a:pPr eaLnBrk="1" hangingPunct="1"/>
            <a:r>
              <a:rPr lang="en-US" altLang="en-US" sz="2400" dirty="0"/>
              <a:t>A </a:t>
            </a:r>
            <a:r>
              <a:rPr lang="en-US" altLang="en-US" sz="2400" b="1" dirty="0">
                <a:solidFill>
                  <a:schemeClr val="tx1"/>
                </a:solidFill>
              </a:rPr>
              <a:t>class constraint </a:t>
            </a:r>
            <a:r>
              <a:rPr lang="en-US" altLang="en-US" sz="2400" dirty="0"/>
              <a:t>indicates that the type argument must be an object of a specific base class or one of its subclasses</a:t>
            </a:r>
            <a:r>
              <a:rPr lang="en-US" altLang="en-US" sz="2400" dirty="0" smtClean="0"/>
              <a:t>.</a:t>
            </a:r>
            <a:endParaRPr lang="en-US" altLang="en-US" sz="2400" dirty="0"/>
          </a:p>
          <a:p>
            <a:pPr eaLnBrk="1" hangingPunct="1"/>
            <a:r>
              <a:rPr lang="en-US" altLang="en-US" sz="2400" dirty="0"/>
              <a:t>An </a:t>
            </a:r>
            <a:r>
              <a:rPr lang="en-US" altLang="en-US" sz="2400" b="1" dirty="0">
                <a:solidFill>
                  <a:schemeClr val="tx1"/>
                </a:solidFill>
              </a:rPr>
              <a:t>interface constraint </a:t>
            </a:r>
            <a:r>
              <a:rPr lang="en-US" altLang="en-US" sz="2400" dirty="0"/>
              <a:t>indicates that the type argument’s class must implement a specific interface. </a:t>
            </a:r>
          </a:p>
          <a:p>
            <a:pPr eaLnBrk="1" hangingPunct="1"/>
            <a:r>
              <a:rPr lang="en-US" altLang="en-US" sz="2400" dirty="0"/>
              <a:t>The type constraint in line 18 is an interface constraint, because </a:t>
            </a:r>
            <a:r>
              <a:rPr lang="en-US" altLang="en-US" sz="2400" dirty="0">
                <a:latin typeface="Consolas" panose="020B0609020204030204" pitchFamily="49" charset="0"/>
              </a:rPr>
              <a:t>IComparable&lt;T&gt;</a:t>
            </a:r>
            <a:r>
              <a:rPr lang="en-US" altLang="en-US" sz="2400" dirty="0"/>
              <a:t> is an interface</a:t>
            </a:r>
            <a:r>
              <a:rPr lang="en-US" altLang="en-US" sz="2400" dirty="0" smtClean="0"/>
              <a:t>.</a:t>
            </a:r>
            <a:endParaRPr lang="en-US" altLang="en-US" sz="2400" dirty="0"/>
          </a:p>
        </p:txBody>
      </p:sp>
    </p:spTree>
    <p:extLst>
      <p:ext uri="{BB962C8B-B14F-4D97-AF65-F5344CB8AC3E}">
        <p14:creationId xmlns:p14="http://schemas.microsoft.com/office/powerpoint/2010/main" val="4946426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20.4 Type </a:t>
            </a:r>
            <a:r>
              <a:rPr lang="en-US" dirty="0" smtClean="0"/>
              <a:t>Constraints </a:t>
            </a:r>
            <a:r>
              <a:rPr lang="en-US" sz="2000" b="0" dirty="0" smtClean="0"/>
              <a:t>(5 </a:t>
            </a:r>
            <a:r>
              <a:rPr lang="en-US" sz="2000" b="0" dirty="0"/>
              <a:t>of 7)</a:t>
            </a:r>
            <a:endParaRPr lang="en-US" sz="2000" dirty="0"/>
          </a:p>
        </p:txBody>
      </p:sp>
      <p:sp>
        <p:nvSpPr>
          <p:cNvPr id="3" name="Text Placeholder 2"/>
          <p:cNvSpPr>
            <a:spLocks noGrp="1"/>
          </p:cNvSpPr>
          <p:nvPr>
            <p:ph type="body" idx="1"/>
          </p:nvPr>
        </p:nvSpPr>
        <p:spPr/>
        <p:txBody>
          <a:bodyPr/>
          <a:lstStyle/>
          <a:p>
            <a:pPr eaLnBrk="1" hangingPunct="1"/>
            <a:r>
              <a:rPr lang="en-US" altLang="en-US" sz="2400" dirty="0">
                <a:latin typeface="+mn-lt"/>
              </a:rPr>
              <a:t>You can specify that the type argument must be a reference type or a value type by using the </a:t>
            </a:r>
            <a:r>
              <a:rPr lang="en-US" altLang="en-US" sz="2400" b="1" dirty="0">
                <a:solidFill>
                  <a:schemeClr val="tx1"/>
                </a:solidFill>
                <a:latin typeface="+mn-lt"/>
              </a:rPr>
              <a:t>reference-type constraint (</a:t>
            </a:r>
            <a:r>
              <a:rPr lang="en-US" altLang="en-US" sz="2400" b="1" dirty="0">
                <a:solidFill>
                  <a:schemeClr val="tx1"/>
                </a:solidFill>
                <a:latin typeface="Consolas" panose="020B0609020204030204" pitchFamily="49" charset="0"/>
              </a:rPr>
              <a:t>class</a:t>
            </a:r>
            <a:r>
              <a:rPr lang="en-US" altLang="en-US" sz="2400" b="1" dirty="0">
                <a:solidFill>
                  <a:schemeClr val="tx1"/>
                </a:solidFill>
                <a:latin typeface="+mn-lt"/>
              </a:rPr>
              <a:t>)</a:t>
            </a:r>
            <a:r>
              <a:rPr lang="en-US" altLang="en-US" sz="2400" dirty="0">
                <a:solidFill>
                  <a:schemeClr val="tx1"/>
                </a:solidFill>
                <a:latin typeface="+mn-lt"/>
              </a:rPr>
              <a:t> or the </a:t>
            </a:r>
            <a:r>
              <a:rPr lang="en-US" altLang="en-US" sz="2400" b="1" dirty="0">
                <a:solidFill>
                  <a:schemeClr val="tx1"/>
                </a:solidFill>
                <a:latin typeface="+mn-lt"/>
              </a:rPr>
              <a:t>value-type constraint (</a:t>
            </a:r>
            <a:r>
              <a:rPr lang="en-US" altLang="en-US" sz="2400" b="1" dirty="0">
                <a:solidFill>
                  <a:schemeClr val="tx1"/>
                </a:solidFill>
                <a:latin typeface="Consolas" panose="020B0609020204030204" pitchFamily="49" charset="0"/>
              </a:rPr>
              <a:t>struct</a:t>
            </a:r>
            <a:r>
              <a:rPr lang="en-US" altLang="en-US" sz="2400" b="1" dirty="0">
                <a:solidFill>
                  <a:schemeClr val="tx1"/>
                </a:solidFill>
                <a:latin typeface="+mn-lt"/>
              </a:rPr>
              <a:t>)</a:t>
            </a:r>
            <a:r>
              <a:rPr lang="en-US" altLang="en-US" sz="2400" dirty="0">
                <a:latin typeface="+mn-lt"/>
              </a:rPr>
              <a:t>, respectively</a:t>
            </a:r>
            <a:r>
              <a:rPr lang="en-US" altLang="en-US" sz="2400" dirty="0" smtClean="0">
                <a:latin typeface="+mn-lt"/>
              </a:rPr>
              <a:t>.</a:t>
            </a:r>
            <a:endParaRPr lang="en-US" altLang="en-US" sz="2400" dirty="0">
              <a:latin typeface="+mn-lt"/>
            </a:endParaRPr>
          </a:p>
          <a:p>
            <a:pPr eaLnBrk="1" hangingPunct="1"/>
            <a:r>
              <a:rPr lang="en-US" altLang="en-US" sz="2400" dirty="0">
                <a:latin typeface="+mn-lt"/>
              </a:rPr>
              <a:t>Finally, you can specify a </a:t>
            </a:r>
            <a:r>
              <a:rPr lang="en-US" altLang="en-US" sz="2400" b="1" dirty="0">
                <a:solidFill>
                  <a:schemeClr val="tx1"/>
                </a:solidFill>
                <a:latin typeface="+mn-lt"/>
              </a:rPr>
              <a:t>constructor </a:t>
            </a:r>
            <a:r>
              <a:rPr lang="en-US" altLang="en-US" sz="2400" b="1" dirty="0">
                <a:solidFill>
                  <a:schemeClr val="tx1"/>
                </a:solidFill>
                <a:latin typeface="Consolas" panose="020B0609020204030204" pitchFamily="49" charset="0"/>
              </a:rPr>
              <a:t>constraint</a:t>
            </a:r>
            <a:r>
              <a:rPr lang="en-US" altLang="en-US" sz="2400" b="1" dirty="0">
                <a:solidFill>
                  <a:schemeClr val="tx1"/>
                </a:solidFill>
                <a:latin typeface="+mn-lt"/>
              </a:rPr>
              <a:t>—</a:t>
            </a:r>
            <a:r>
              <a:rPr lang="en-US" altLang="en-US" sz="2400" b="1" dirty="0">
                <a:solidFill>
                  <a:schemeClr val="tx1"/>
                </a:solidFill>
                <a:latin typeface="Consolas" panose="020B0609020204030204" pitchFamily="49" charset="0"/>
              </a:rPr>
              <a:t>new</a:t>
            </a:r>
            <a:r>
              <a:rPr lang="en-US" altLang="en-US" sz="2400" b="1" dirty="0">
                <a:solidFill>
                  <a:schemeClr val="tx1"/>
                </a:solidFill>
                <a:latin typeface="+mn-lt"/>
              </a:rPr>
              <a:t>()</a:t>
            </a:r>
            <a:r>
              <a:rPr lang="en-US" altLang="en-US" sz="2400" dirty="0">
                <a:latin typeface="+mn-lt"/>
              </a:rPr>
              <a:t>—to indicate that the generic code can use operator new to create new objects of the type represented by the type parameter</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4182031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20.4 Type </a:t>
            </a:r>
            <a:r>
              <a:rPr lang="en-US" dirty="0" smtClean="0"/>
              <a:t>Constraints</a:t>
            </a:r>
            <a:r>
              <a:rPr lang="en-US" sz="2000" dirty="0"/>
              <a:t> </a:t>
            </a:r>
            <a:r>
              <a:rPr lang="en-US" sz="2000" b="0" dirty="0" smtClean="0"/>
              <a:t>(6 </a:t>
            </a:r>
            <a:r>
              <a:rPr lang="en-US" sz="2000" b="0" dirty="0"/>
              <a:t>of 7)</a:t>
            </a:r>
            <a:endParaRPr lang="en-US" sz="2000" dirty="0"/>
          </a:p>
        </p:txBody>
      </p:sp>
      <p:sp>
        <p:nvSpPr>
          <p:cNvPr id="3" name="Text Placeholder 2"/>
          <p:cNvSpPr>
            <a:spLocks noGrp="1"/>
          </p:cNvSpPr>
          <p:nvPr>
            <p:ph type="body" idx="1"/>
          </p:nvPr>
        </p:nvSpPr>
        <p:spPr/>
        <p:txBody>
          <a:bodyPr/>
          <a:lstStyle/>
          <a:p>
            <a:pPr eaLnBrk="1" hangingPunct="1"/>
            <a:r>
              <a:rPr lang="en-US" altLang="en-US" sz="2400" dirty="0">
                <a:latin typeface="+mn-lt"/>
              </a:rPr>
              <a:t>If a type parameter is specified with a constructor constraint, the type argument’s class must provide a </a:t>
            </a:r>
            <a:r>
              <a:rPr lang="en-US" altLang="en-US" sz="2400" dirty="0">
                <a:latin typeface="Consolas" panose="020B0609020204030204" pitchFamily="49" charset="0"/>
              </a:rPr>
              <a:t>public</a:t>
            </a:r>
            <a:r>
              <a:rPr lang="en-US" altLang="en-US" sz="2400" dirty="0">
                <a:latin typeface="+mn-lt"/>
              </a:rPr>
              <a:t> parameterless or default constructor to ensure that objects of the class can be created without passing constructor arguments; otherwise, a compilation error occurs.</a:t>
            </a:r>
          </a:p>
          <a:p>
            <a:pPr eaLnBrk="1" hangingPunct="1"/>
            <a:r>
              <a:rPr lang="en-US" altLang="en-US" sz="2400" dirty="0">
                <a:latin typeface="+mn-lt"/>
              </a:rPr>
              <a:t>It’s possible to apply </a:t>
            </a:r>
            <a:r>
              <a:rPr lang="en-US" altLang="en-US" sz="2400" b="1" dirty="0">
                <a:solidFill>
                  <a:schemeClr val="tx1"/>
                </a:solidFill>
                <a:latin typeface="+mn-lt"/>
              </a:rPr>
              <a:t>multiple constraints </a:t>
            </a:r>
            <a:r>
              <a:rPr lang="en-US" altLang="en-US" sz="2400" dirty="0">
                <a:latin typeface="+mn-lt"/>
              </a:rPr>
              <a:t>to a type parameter</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7832975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dirty="0"/>
              <a:t>20.4 Type </a:t>
            </a:r>
            <a:r>
              <a:rPr lang="en-US" dirty="0" smtClean="0"/>
              <a:t>Constraints </a:t>
            </a:r>
            <a:r>
              <a:rPr lang="en-US" sz="2000" b="0" dirty="0" smtClean="0"/>
              <a:t>(7 </a:t>
            </a:r>
            <a:r>
              <a:rPr lang="en-US" sz="2000" b="0" dirty="0"/>
              <a:t>of 7)</a:t>
            </a:r>
            <a:endParaRPr lang="en-US" sz="2000" dirty="0"/>
          </a:p>
        </p:txBody>
      </p:sp>
      <p:sp>
        <p:nvSpPr>
          <p:cNvPr id="3" name="Text Placeholder 2"/>
          <p:cNvSpPr>
            <a:spLocks noGrp="1"/>
          </p:cNvSpPr>
          <p:nvPr>
            <p:ph type="body" idx="1"/>
          </p:nvPr>
        </p:nvSpPr>
        <p:spPr/>
        <p:txBody>
          <a:bodyPr/>
          <a:lstStyle/>
          <a:p>
            <a:pPr eaLnBrk="1" hangingPunct="1"/>
            <a:r>
              <a:rPr lang="en-US" altLang="en-US" sz="2400" dirty="0">
                <a:latin typeface="+mn-lt"/>
              </a:rPr>
              <a:t>To do so, simply provide a comma-separated list of constraints in the </a:t>
            </a:r>
            <a:r>
              <a:rPr lang="en-US" altLang="en-US" sz="2400" dirty="0">
                <a:latin typeface="Consolas" panose="020B0609020204030204" pitchFamily="49" charset="0"/>
              </a:rPr>
              <a:t>where</a:t>
            </a:r>
            <a:r>
              <a:rPr lang="en-US" altLang="en-US" sz="2400" dirty="0">
                <a:latin typeface="+mn-lt"/>
              </a:rPr>
              <a:t> clause. </a:t>
            </a:r>
          </a:p>
          <a:p>
            <a:pPr eaLnBrk="1" hangingPunct="1"/>
            <a:r>
              <a:rPr lang="en-US" altLang="en-US" sz="2400" dirty="0">
                <a:latin typeface="+mn-lt"/>
              </a:rPr>
              <a:t>If you have a class constraint, reference-type constraint or value-type constraint, it must be listed first—only one of these types of constraints can be used for each type parameter. </a:t>
            </a:r>
          </a:p>
          <a:p>
            <a:pPr eaLnBrk="1" hangingPunct="1"/>
            <a:r>
              <a:rPr lang="en-US" altLang="en-US" sz="2400" dirty="0">
                <a:latin typeface="+mn-lt"/>
              </a:rPr>
              <a:t>Interface constraints (if any) are listed next. </a:t>
            </a:r>
          </a:p>
          <a:p>
            <a:pPr eaLnBrk="1" hangingPunct="1"/>
            <a:r>
              <a:rPr lang="en-US" altLang="en-US" sz="2400" dirty="0">
                <a:latin typeface="+mn-lt"/>
              </a:rPr>
              <a:t>The constructor constraint is listed last (if there is one</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1761603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20.5 Overloading Generic Methods</a:t>
            </a:r>
          </a:p>
        </p:txBody>
      </p:sp>
      <p:sp>
        <p:nvSpPr>
          <p:cNvPr id="3" name="Text Placeholder 2"/>
          <p:cNvSpPr>
            <a:spLocks noGrp="1"/>
          </p:cNvSpPr>
          <p:nvPr>
            <p:ph type="body" idx="1"/>
          </p:nvPr>
        </p:nvSpPr>
        <p:spPr/>
        <p:txBody>
          <a:bodyPr/>
          <a:lstStyle/>
          <a:p>
            <a:pPr eaLnBrk="1" hangingPunct="1"/>
            <a:r>
              <a:rPr lang="en-US" altLang="en-US" sz="2400" dirty="0">
                <a:latin typeface="+mn-lt"/>
              </a:rPr>
              <a:t>A generic method may be </a:t>
            </a:r>
            <a:r>
              <a:rPr lang="en-US" altLang="en-US" sz="2400" b="1" dirty="0">
                <a:solidFill>
                  <a:schemeClr val="tx1"/>
                </a:solidFill>
                <a:latin typeface="+mn-lt"/>
              </a:rPr>
              <a:t>overloaded</a:t>
            </a:r>
            <a:r>
              <a:rPr lang="en-US" altLang="en-US" sz="2400" dirty="0">
                <a:latin typeface="+mn-lt"/>
              </a:rPr>
              <a:t>. </a:t>
            </a:r>
          </a:p>
          <a:p>
            <a:pPr eaLnBrk="1" hangingPunct="1"/>
            <a:r>
              <a:rPr lang="en-US" altLang="en-US" sz="2400" dirty="0">
                <a:latin typeface="+mn-lt"/>
              </a:rPr>
              <a:t>Each overloaded method must have a unique signature (as discussed in Chapter 7). </a:t>
            </a:r>
          </a:p>
          <a:p>
            <a:pPr eaLnBrk="1" hangingPunct="1"/>
            <a:r>
              <a:rPr lang="en-US" altLang="en-US" sz="2400" dirty="0">
                <a:latin typeface="+mn-lt"/>
              </a:rPr>
              <a:t>A class can provide two or more generic methods with the same name but </a:t>
            </a:r>
            <a:r>
              <a:rPr lang="en-US" altLang="en-US" sz="2400" b="1" dirty="0">
                <a:latin typeface="+mn-lt"/>
              </a:rPr>
              <a:t>different</a:t>
            </a:r>
            <a:r>
              <a:rPr lang="en-US" altLang="en-US" sz="2400" dirty="0">
                <a:latin typeface="+mn-lt"/>
              </a:rPr>
              <a:t> method parameters. </a:t>
            </a:r>
          </a:p>
          <a:p>
            <a:pPr eaLnBrk="1" hangingPunct="1"/>
            <a:r>
              <a:rPr lang="en-US" altLang="en-US" sz="2400" dirty="0">
                <a:latin typeface="+mn-lt"/>
              </a:rPr>
              <a:t>A generic method can be overloaded by nongeneric methods with the same method name. </a:t>
            </a:r>
          </a:p>
          <a:p>
            <a:pPr eaLnBrk="1" hangingPunct="1"/>
            <a:r>
              <a:rPr lang="en-US" altLang="en-US" sz="2400" dirty="0">
                <a:latin typeface="+mn-lt"/>
              </a:rPr>
              <a:t>When the compiler encounters a method call, it searches for the method declaration that best matches the method name and the argument types specified in the call</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11704339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20.6 Generic </a:t>
            </a:r>
            <a:r>
              <a:rPr lang="en-US" dirty="0" smtClean="0"/>
              <a:t>Classes </a:t>
            </a:r>
            <a:r>
              <a:rPr lang="en-US" sz="2000" b="0" dirty="0"/>
              <a:t>(1 of </a:t>
            </a:r>
            <a:r>
              <a:rPr lang="en-US" sz="2000" b="0" dirty="0" smtClean="0"/>
              <a:t>5)</a:t>
            </a:r>
            <a:endParaRPr lang="en-US" sz="2000" dirty="0"/>
          </a:p>
        </p:txBody>
      </p:sp>
      <p:sp>
        <p:nvSpPr>
          <p:cNvPr id="3" name="Text Placeholder 2"/>
          <p:cNvSpPr>
            <a:spLocks noGrp="1"/>
          </p:cNvSpPr>
          <p:nvPr>
            <p:ph type="body" idx="1"/>
          </p:nvPr>
        </p:nvSpPr>
        <p:spPr/>
        <p:txBody>
          <a:bodyPr/>
          <a:lstStyle/>
          <a:p>
            <a:pPr eaLnBrk="1" hangingPunct="1"/>
            <a:r>
              <a:rPr lang="en-US" altLang="en-US" sz="2400" dirty="0">
                <a:latin typeface="+mn-lt"/>
              </a:rPr>
              <a:t>With a generic class, you can use a simple, concise notation to indicate the actual type(s) that should be used in place of the class’s type parameter(s). </a:t>
            </a:r>
          </a:p>
          <a:p>
            <a:pPr eaLnBrk="1" hangingPunct="1"/>
            <a:r>
              <a:rPr lang="en-US" altLang="en-US" sz="2400" dirty="0">
                <a:latin typeface="+mn-lt"/>
              </a:rPr>
              <a:t>At compilation time, the compiler ensures your code’s type safety, and the runtime system replaces type parameters with type arguments to enable your client code to interact with the generic class</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10020425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20.6 Generic </a:t>
            </a:r>
            <a:r>
              <a:rPr lang="en-US" dirty="0" smtClean="0"/>
              <a:t>Classes </a:t>
            </a:r>
            <a:r>
              <a:rPr lang="en-US" sz="2000" b="0" dirty="0" smtClean="0"/>
              <a:t>(2 </a:t>
            </a:r>
            <a:r>
              <a:rPr lang="en-US" sz="2000" b="0" dirty="0"/>
              <a:t>of 5</a:t>
            </a:r>
            <a:r>
              <a:rPr lang="en-US" sz="2000" b="0" dirty="0" smtClean="0"/>
              <a:t>)</a:t>
            </a:r>
            <a:endParaRPr lang="en-US" sz="2000" dirty="0"/>
          </a:p>
        </p:txBody>
      </p:sp>
      <p:sp>
        <p:nvSpPr>
          <p:cNvPr id="3" name="Text Placeholder 2"/>
          <p:cNvSpPr>
            <a:spLocks noGrp="1"/>
          </p:cNvSpPr>
          <p:nvPr>
            <p:ph type="body" idx="1"/>
          </p:nvPr>
        </p:nvSpPr>
        <p:spPr/>
        <p:txBody>
          <a:bodyPr/>
          <a:lstStyle/>
          <a:p>
            <a:pPr eaLnBrk="1" hangingPunct="1"/>
            <a:r>
              <a:rPr lang="en-US" altLang="en-US" sz="2400" dirty="0">
                <a:latin typeface="+mn-lt"/>
              </a:rPr>
              <a:t>One generic </a:t>
            </a:r>
            <a:r>
              <a:rPr lang="en-US" altLang="en-US" sz="2400" dirty="0">
                <a:latin typeface="Consolas" panose="020B0609020204030204" pitchFamily="49" charset="0"/>
              </a:rPr>
              <a:t>Stack</a:t>
            </a:r>
            <a:r>
              <a:rPr lang="en-US" altLang="en-US" sz="2400" dirty="0">
                <a:latin typeface="+mn-lt"/>
              </a:rPr>
              <a:t> class, for example, could be the basis for creating many </a:t>
            </a:r>
            <a:r>
              <a:rPr lang="en-US" altLang="en-US" sz="2400" dirty="0">
                <a:latin typeface="Consolas" panose="020B0609020204030204" pitchFamily="49" charset="0"/>
              </a:rPr>
              <a:t>Stack</a:t>
            </a:r>
            <a:r>
              <a:rPr lang="en-US" altLang="en-US" sz="2400" dirty="0">
                <a:latin typeface="+mn-lt"/>
              </a:rPr>
              <a:t> classes (e.g., “</a:t>
            </a:r>
            <a:r>
              <a:rPr lang="en-US" altLang="en-US" sz="2400" dirty="0">
                <a:latin typeface="Consolas" panose="020B0609020204030204" pitchFamily="49" charset="0"/>
              </a:rPr>
              <a:t>Stack of double</a:t>
            </a:r>
            <a:r>
              <a:rPr lang="en-US" altLang="en-US" sz="2400" dirty="0">
                <a:latin typeface="+mn-lt"/>
              </a:rPr>
              <a:t>,” “</a:t>
            </a:r>
            <a:r>
              <a:rPr lang="en-US" altLang="en-US" sz="2400" dirty="0">
                <a:latin typeface="Consolas" panose="020B0609020204030204" pitchFamily="49" charset="0"/>
              </a:rPr>
              <a:t>Stack</a:t>
            </a:r>
            <a:r>
              <a:rPr lang="en-US" altLang="en-US" sz="2400" dirty="0">
                <a:latin typeface="+mn-lt"/>
              </a:rPr>
              <a:t> of </a:t>
            </a:r>
            <a:r>
              <a:rPr lang="en-US" altLang="en-US" sz="2400" dirty="0">
                <a:latin typeface="Consolas" panose="020B0609020204030204" pitchFamily="49" charset="0"/>
              </a:rPr>
              <a:t>int</a:t>
            </a:r>
            <a:r>
              <a:rPr lang="en-US" altLang="en-US" sz="2400" dirty="0">
                <a:latin typeface="+mn-lt"/>
              </a:rPr>
              <a:t>,” “</a:t>
            </a:r>
            <a:r>
              <a:rPr lang="en-US" altLang="en-US" sz="2400" dirty="0">
                <a:latin typeface="Consolas" panose="020B0609020204030204" pitchFamily="49" charset="0"/>
              </a:rPr>
              <a:t>Stack</a:t>
            </a:r>
            <a:r>
              <a:rPr lang="en-US" altLang="en-US" sz="2400" dirty="0">
                <a:latin typeface="+mn-lt"/>
              </a:rPr>
              <a:t> of </a:t>
            </a:r>
            <a:r>
              <a:rPr lang="en-US" altLang="en-US" sz="2400" dirty="0">
                <a:latin typeface="Consolas" panose="020B0609020204030204" pitchFamily="49" charset="0"/>
              </a:rPr>
              <a:t>char</a:t>
            </a:r>
            <a:r>
              <a:rPr lang="en-US" altLang="en-US" sz="2400" dirty="0">
                <a:latin typeface="+mn-lt"/>
              </a:rPr>
              <a:t>,” “</a:t>
            </a:r>
            <a:r>
              <a:rPr lang="en-US" altLang="en-US" sz="2400" dirty="0">
                <a:latin typeface="Consolas" panose="020B0609020204030204" pitchFamily="49" charset="0"/>
              </a:rPr>
              <a:t>Stack</a:t>
            </a:r>
            <a:r>
              <a:rPr lang="en-US" altLang="en-US" sz="2400" dirty="0">
                <a:latin typeface="+mn-lt"/>
              </a:rPr>
              <a:t> of </a:t>
            </a:r>
            <a:r>
              <a:rPr lang="en-US" altLang="en-US" sz="2400" dirty="0">
                <a:latin typeface="Consolas" panose="020B0609020204030204" pitchFamily="49" charset="0"/>
              </a:rPr>
              <a:t>Employee</a:t>
            </a:r>
            <a:r>
              <a:rPr lang="en-US" altLang="en-US" sz="2400" dirty="0">
                <a:latin typeface="+mn-lt"/>
              </a:rPr>
              <a:t>”). </a:t>
            </a:r>
          </a:p>
          <a:p>
            <a:pPr eaLnBrk="1" hangingPunct="1"/>
            <a:r>
              <a:rPr lang="en-US" altLang="en-US" sz="2400" dirty="0">
                <a:latin typeface="+mn-lt"/>
              </a:rPr>
              <a:t>Figure 20.5 presents a generic </a:t>
            </a:r>
            <a:r>
              <a:rPr lang="en-US" altLang="en-US" sz="2400" dirty="0">
                <a:latin typeface="Consolas" panose="020B0609020204030204" pitchFamily="49" charset="0"/>
              </a:rPr>
              <a:t>Stack</a:t>
            </a:r>
            <a:r>
              <a:rPr lang="en-US" altLang="en-US" sz="2400" dirty="0">
                <a:latin typeface="+mn-lt"/>
              </a:rPr>
              <a:t> class declaration. </a:t>
            </a:r>
          </a:p>
          <a:p>
            <a:pPr eaLnBrk="1" hangingPunct="1"/>
            <a:r>
              <a:rPr lang="en-US" altLang="en-US" sz="2400" dirty="0">
                <a:latin typeface="+mn-lt"/>
              </a:rPr>
              <a:t>This class should not be confused with the class </a:t>
            </a:r>
            <a:r>
              <a:rPr lang="en-US" altLang="en-US" sz="2400" dirty="0">
                <a:latin typeface="Consolas" panose="020B0609020204030204" pitchFamily="49" charset="0"/>
              </a:rPr>
              <a:t>Stack</a:t>
            </a:r>
            <a:r>
              <a:rPr lang="en-US" altLang="en-US" sz="2400" dirty="0">
                <a:latin typeface="+mn-lt"/>
              </a:rPr>
              <a:t> from namespace </a:t>
            </a:r>
            <a:r>
              <a:rPr lang="en-US" altLang="en-US" sz="2400" dirty="0">
                <a:latin typeface="Consolas" panose="020B0609020204030204" pitchFamily="49" charset="0"/>
              </a:rPr>
              <a:t>System.Collections.Generics</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41202510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20.5 Generic Class Stack </a:t>
            </a:r>
            <a:r>
              <a:rPr lang="en-US" sz="2000" b="0" dirty="0" smtClean="0"/>
              <a:t>(1 </a:t>
            </a:r>
            <a:r>
              <a:rPr lang="en-US" sz="2000" b="0" dirty="0"/>
              <a:t>of </a:t>
            </a:r>
            <a:r>
              <a:rPr lang="en-US" sz="2000" b="0" dirty="0" smtClean="0"/>
              <a:t>4)</a:t>
            </a:r>
            <a:endParaRPr lang="en-US" sz="2000" dirty="0"/>
          </a:p>
        </p:txBody>
      </p:sp>
      <p:pic>
        <p:nvPicPr>
          <p:cNvPr id="3" name="Picture 2" descr="The program code displays the generic class stack. Line 1: forward slash, forward slash, fig period 20.5, colon, stack, period, c s. Line 2: forward slash, forward slash, generic class stack, period. Line 3: using system, semicolon. Line 4: blank. Line 5: public class stack, left angle bracket, t, right angle bracket. Line 6: left brace. Line 7, indented once: private i n t top, semicolon, forward slash, forward slash, location of the top element. Line 8, indented once: private t, left bracket, right bracket, elements, semicolon, forward slash, forward slash, array that stores stack elements. Line 9, indented once: blank. Line 10, indented once: forward slash, forward slash, parameter less constructor creates a stack of the default size. Line 11, indented once: public stack, left parenthesis, right parenthesis. Line 12, indented twice: colon, this, left parenthesis, 10, right parenthesis, forward slash, forward slash, default stack size. Line 13, indented once: left brace. Line 14, indented twice: forward slash, forward slash, empty constructor, semicolon, calls constructor at line 18 to perform in it. Line 15, indented once: right brace. Line 16: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910" y="1708915"/>
            <a:ext cx="7876180" cy="3440169"/>
          </a:xfrm>
          <a:prstGeom prst="rect">
            <a:avLst/>
          </a:prstGeom>
        </p:spPr>
      </p:pic>
    </p:spTree>
    <p:extLst>
      <p:ext uri="{BB962C8B-B14F-4D97-AF65-F5344CB8AC3E}">
        <p14:creationId xmlns:p14="http://schemas.microsoft.com/office/powerpoint/2010/main" val="1359315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Text Placeholder 2"/>
          <p:cNvSpPr>
            <a:spLocks noGrp="1"/>
          </p:cNvSpPr>
          <p:nvPr>
            <p:ph type="body" idx="1"/>
          </p:nvPr>
        </p:nvSpPr>
        <p:spPr>
          <a:xfrm>
            <a:off x="457200" y="1600200"/>
            <a:ext cx="8229600" cy="4672263"/>
          </a:xfrm>
        </p:spPr>
        <p:txBody>
          <a:bodyPr/>
          <a:lstStyle/>
          <a:p>
            <a:pPr marL="0" indent="0">
              <a:buNone/>
            </a:pPr>
            <a:r>
              <a:rPr lang="en-US" sz="2200" b="1" dirty="0">
                <a:solidFill>
                  <a:schemeClr val="tx2"/>
                </a:solidFill>
                <a:latin typeface="+mn-lt"/>
              </a:rPr>
              <a:t>20.1</a:t>
            </a:r>
            <a:r>
              <a:rPr lang="en-US" sz="2200" b="1" dirty="0">
                <a:latin typeface="+mn-lt"/>
              </a:rPr>
              <a:t> </a:t>
            </a:r>
            <a:r>
              <a:rPr lang="en-US" sz="2200" dirty="0">
                <a:latin typeface="+mn-lt"/>
              </a:rPr>
              <a:t>Introduction</a:t>
            </a:r>
          </a:p>
          <a:p>
            <a:pPr marL="0" indent="0">
              <a:buNone/>
            </a:pPr>
            <a:r>
              <a:rPr lang="en-US" sz="2200" b="1" dirty="0">
                <a:solidFill>
                  <a:schemeClr val="tx2"/>
                </a:solidFill>
                <a:latin typeface="+mn-lt"/>
              </a:rPr>
              <a:t>20.2</a:t>
            </a:r>
            <a:r>
              <a:rPr lang="en-US" sz="2200" b="1" dirty="0">
                <a:latin typeface="+mn-lt"/>
              </a:rPr>
              <a:t> </a:t>
            </a:r>
            <a:r>
              <a:rPr lang="en-US" sz="2200" dirty="0">
                <a:latin typeface="+mn-lt"/>
              </a:rPr>
              <a:t>Motivation for Generic Methods</a:t>
            </a:r>
          </a:p>
          <a:p>
            <a:pPr marL="0" indent="0">
              <a:buNone/>
            </a:pPr>
            <a:r>
              <a:rPr lang="en-US" sz="2200" b="1" dirty="0">
                <a:solidFill>
                  <a:schemeClr val="tx2"/>
                </a:solidFill>
                <a:latin typeface="+mn-lt"/>
              </a:rPr>
              <a:t>20.3</a:t>
            </a:r>
            <a:r>
              <a:rPr lang="en-US" sz="2200" b="1" dirty="0">
                <a:latin typeface="+mn-lt"/>
              </a:rPr>
              <a:t> </a:t>
            </a:r>
            <a:r>
              <a:rPr lang="en-US" sz="2200" dirty="0">
                <a:latin typeface="+mn-lt"/>
              </a:rPr>
              <a:t>Generic-Method Implementation</a:t>
            </a:r>
          </a:p>
          <a:p>
            <a:pPr marL="0" indent="0">
              <a:buNone/>
            </a:pPr>
            <a:r>
              <a:rPr lang="en-US" sz="2200" b="1" dirty="0">
                <a:solidFill>
                  <a:schemeClr val="tx2"/>
                </a:solidFill>
                <a:latin typeface="+mn-lt"/>
              </a:rPr>
              <a:t>20.4</a:t>
            </a:r>
            <a:r>
              <a:rPr lang="en-US" sz="2200" b="1" dirty="0">
                <a:latin typeface="+mn-lt"/>
              </a:rPr>
              <a:t> </a:t>
            </a:r>
            <a:r>
              <a:rPr lang="en-US" sz="2200" dirty="0">
                <a:latin typeface="+mn-lt"/>
              </a:rPr>
              <a:t>Type Constraints</a:t>
            </a:r>
          </a:p>
          <a:p>
            <a:pPr marL="486000" lvl="1" indent="0">
              <a:buNone/>
            </a:pPr>
            <a:r>
              <a:rPr lang="en-US" sz="2200" dirty="0" smtClean="0">
                <a:solidFill>
                  <a:schemeClr val="tx2"/>
                </a:solidFill>
                <a:latin typeface="+mn-lt"/>
              </a:rPr>
              <a:t>20.4.1</a:t>
            </a:r>
            <a:r>
              <a:rPr lang="en-US" sz="2200" dirty="0" smtClean="0">
                <a:latin typeface="+mn-lt"/>
              </a:rPr>
              <a:t> </a:t>
            </a:r>
            <a:r>
              <a:rPr lang="en-US" sz="2200" b="1" dirty="0" smtClean="0">
                <a:latin typeface="Consolas" panose="020B0609020204030204" pitchFamily="49" charset="0"/>
              </a:rPr>
              <a:t>IComparable&lt;T</a:t>
            </a:r>
            <a:r>
              <a:rPr lang="en-US" sz="2200" b="1" dirty="0">
                <a:latin typeface="Consolas" panose="020B0609020204030204" pitchFamily="49" charset="0"/>
              </a:rPr>
              <a:t>&gt;</a:t>
            </a:r>
            <a:r>
              <a:rPr lang="en-US" sz="2200" b="1" dirty="0">
                <a:latin typeface="+mn-lt"/>
              </a:rPr>
              <a:t> </a:t>
            </a:r>
            <a:r>
              <a:rPr lang="en-US" sz="2200" dirty="0">
                <a:latin typeface="+mn-lt"/>
              </a:rPr>
              <a:t>Interface</a:t>
            </a:r>
          </a:p>
          <a:p>
            <a:pPr marL="486000" lvl="1" indent="0">
              <a:buNone/>
            </a:pPr>
            <a:r>
              <a:rPr lang="en-US" sz="2200" dirty="0" smtClean="0">
                <a:solidFill>
                  <a:schemeClr val="tx2"/>
                </a:solidFill>
                <a:latin typeface="+mn-lt"/>
              </a:rPr>
              <a:t>20.4.2</a:t>
            </a:r>
            <a:r>
              <a:rPr lang="en-US" sz="2200" dirty="0" smtClean="0">
                <a:latin typeface="+mn-lt"/>
              </a:rPr>
              <a:t> </a:t>
            </a:r>
            <a:r>
              <a:rPr lang="en-US" sz="2200" dirty="0">
                <a:latin typeface="+mn-lt"/>
              </a:rPr>
              <a:t>Specifying Type Constraints</a:t>
            </a:r>
          </a:p>
          <a:p>
            <a:pPr marL="0" indent="0">
              <a:buNone/>
            </a:pPr>
            <a:r>
              <a:rPr lang="en-US" sz="2200" b="1" dirty="0">
                <a:solidFill>
                  <a:schemeClr val="tx2"/>
                </a:solidFill>
                <a:latin typeface="+mn-lt"/>
              </a:rPr>
              <a:t>20.5</a:t>
            </a:r>
            <a:r>
              <a:rPr lang="en-US" sz="2200" b="1" dirty="0">
                <a:latin typeface="+mn-lt"/>
              </a:rPr>
              <a:t> </a:t>
            </a:r>
            <a:r>
              <a:rPr lang="en-US" sz="2200" dirty="0">
                <a:latin typeface="+mn-lt"/>
              </a:rPr>
              <a:t>Overloading Generic Methods</a:t>
            </a:r>
          </a:p>
          <a:p>
            <a:pPr marL="0" indent="0">
              <a:buNone/>
            </a:pPr>
            <a:r>
              <a:rPr lang="en-US" sz="2200" b="1" dirty="0">
                <a:solidFill>
                  <a:schemeClr val="tx2"/>
                </a:solidFill>
                <a:latin typeface="+mn-lt"/>
              </a:rPr>
              <a:t>20.6</a:t>
            </a:r>
            <a:r>
              <a:rPr lang="en-US" sz="2200" b="1" dirty="0">
                <a:latin typeface="+mn-lt"/>
              </a:rPr>
              <a:t> </a:t>
            </a:r>
            <a:r>
              <a:rPr lang="en-US" sz="2200" dirty="0">
                <a:latin typeface="+mn-lt"/>
              </a:rPr>
              <a:t>Generic Classes</a:t>
            </a:r>
          </a:p>
          <a:p>
            <a:pPr marL="0" indent="0">
              <a:buNone/>
            </a:pPr>
            <a:r>
              <a:rPr lang="en-US" sz="2200" b="1" dirty="0">
                <a:solidFill>
                  <a:schemeClr val="tx2"/>
                </a:solidFill>
                <a:latin typeface="+mn-lt"/>
              </a:rPr>
              <a:t>20.7</a:t>
            </a:r>
            <a:r>
              <a:rPr lang="en-US" sz="2200" b="1" dirty="0">
                <a:latin typeface="+mn-lt"/>
              </a:rPr>
              <a:t> </a:t>
            </a:r>
            <a:r>
              <a:rPr lang="en-US" sz="2200" dirty="0">
                <a:latin typeface="+mn-lt"/>
              </a:rPr>
              <a:t>Wrap-Up</a:t>
            </a:r>
          </a:p>
        </p:txBody>
      </p:sp>
    </p:spTree>
    <p:extLst>
      <p:ext uri="{BB962C8B-B14F-4D97-AF65-F5344CB8AC3E}">
        <p14:creationId xmlns:p14="http://schemas.microsoft.com/office/powerpoint/2010/main" val="4483412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20.5 Generic Class Stack </a:t>
            </a:r>
            <a:r>
              <a:rPr lang="en-US" sz="2000" b="0" dirty="0" smtClean="0"/>
              <a:t>(2 </a:t>
            </a:r>
            <a:r>
              <a:rPr lang="en-US" sz="2000" b="0" dirty="0"/>
              <a:t>of </a:t>
            </a:r>
            <a:r>
              <a:rPr lang="en-US" sz="2000" b="0" dirty="0" smtClean="0"/>
              <a:t>4)</a:t>
            </a:r>
            <a:endParaRPr lang="en-US" sz="2000" dirty="0"/>
          </a:p>
        </p:txBody>
      </p:sp>
      <p:pic>
        <p:nvPicPr>
          <p:cNvPr id="3" name="Picture 2" descr="The program code displays the generic class stack. Line 17, indented once: forward slash, forward slash, constructor creates a stack of the specified number of elements. Line 18, indented once: public stack, left parenthesis, i n t stack size, right parenthesis. Line 19, indented once: left brace. Line 20, indented twice: if, left parenthesis, stack size, left angle bracket, =, 0, right parenthesis, forward slash, forward slash, validate stack size. Line 21, indented twice: left brace. Line 22, indented three times: throw new argument exception, left parenthesis, open quotes, stack size must be positive, period, close quotes, right parenthesis, semicolon. Line 23, indented twice: right brace. Line 24: blank. Line 25, indented twice: elements, =, new t, left bracket, stack size, right bracket, semicolon, forward slash, forward slash, create stack size elements. Line 26, indented twice: top = negative 1, semicolon, forward slash, forward slash, stack initially empty. Line 27, indented once: right brace. Line 28: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658" y="1736368"/>
            <a:ext cx="7876180" cy="2765823"/>
          </a:xfrm>
          <a:prstGeom prst="rect">
            <a:avLst/>
          </a:prstGeom>
        </p:spPr>
      </p:pic>
    </p:spTree>
    <p:extLst>
      <p:ext uri="{BB962C8B-B14F-4D97-AF65-F5344CB8AC3E}">
        <p14:creationId xmlns:p14="http://schemas.microsoft.com/office/powerpoint/2010/main" val="4015264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20.5 Generic Class Stack </a:t>
            </a:r>
            <a:r>
              <a:rPr lang="en-US" sz="2000" b="0" dirty="0" smtClean="0"/>
              <a:t>(3 </a:t>
            </a:r>
            <a:r>
              <a:rPr lang="en-US" sz="2000" b="0" dirty="0"/>
              <a:t>of </a:t>
            </a:r>
            <a:r>
              <a:rPr lang="en-US" sz="2000" b="0" dirty="0" smtClean="0"/>
              <a:t>4)</a:t>
            </a:r>
            <a:endParaRPr lang="en-US" sz="2000" dirty="0"/>
          </a:p>
        </p:txBody>
      </p:sp>
      <p:pic>
        <p:nvPicPr>
          <p:cNvPr id="3" name="Picture 2" descr="The program code displays the generic class stack. Line 29, indented once: forward slash, forward slash, push element onto the stack, semicolon, if unsuccessful, comma. Line 30, indented once: forward slash, forward slash, throw full stack exception. Line 31, indented once: public void push, left parenthesis, t push value, right parenthesis. Line 32, indented once: left brace. Line 33, indented twice: if, left parenthesis, top, = =, elements, period, length minus 1, right parenthesis, forward slash, forward slash, stack is full. Line 34, indented once: left brace. Line 35, indented twice: throw new full stack exception, left parenthesis. Line 36, indented three times: dollar sign, open quotes, stack is full, comma, cannot push, left brace, push value, right brace, close quotes, right parenthesis, semicolon. Line 37, indented twice: right brace. Line 38: blank. Line 39, indented twice: + + top, semicolon, forward slash, forward slash, increment top. Line 40, indented twice: elements, left bracket, top, right bracket, = push value, semicolon, forward slash, forward slash, place push value on stack. Line 41, indented on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755" y="1649002"/>
            <a:ext cx="8034491" cy="3559997"/>
          </a:xfrm>
          <a:prstGeom prst="rect">
            <a:avLst/>
          </a:prstGeom>
        </p:spPr>
      </p:pic>
    </p:spTree>
    <p:extLst>
      <p:ext uri="{BB962C8B-B14F-4D97-AF65-F5344CB8AC3E}">
        <p14:creationId xmlns:p14="http://schemas.microsoft.com/office/powerpoint/2010/main" val="2737941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20.5 Generic Class Stack </a:t>
            </a:r>
            <a:r>
              <a:rPr lang="en-US" sz="2000" b="0" dirty="0" smtClean="0"/>
              <a:t>(4 </a:t>
            </a:r>
            <a:r>
              <a:rPr lang="en-US" sz="2000" b="0" dirty="0"/>
              <a:t>of </a:t>
            </a:r>
            <a:r>
              <a:rPr lang="en-US" sz="2000" b="0" dirty="0" smtClean="0"/>
              <a:t>4)</a:t>
            </a:r>
            <a:endParaRPr lang="en-US" sz="2000" dirty="0"/>
          </a:p>
        </p:txBody>
      </p:sp>
      <p:pic>
        <p:nvPicPr>
          <p:cNvPr id="3" name="Picture 2" descr="The program code displays the generic class stack. Line 42: blank. Line 43, indented once: forward slash, forward slash, return the top element if not empty, comma. Line 44, indented once: forward slash, forward slash, else throw empty stack exception. Line 45, indented once: public t pop, left parenthesis, right parenthesis. Line 46, indented once: left brace. Line 47, indented twice: if, left parenthesis, top, =, =, minus 1, right parenthesis, forward slash, forward slash, stack is empty. Line 48, indented twice: left brace. Line 49, indented three times: throw new empty stack exception, left parenthesis, open quotes, stack is empty, comma, cannot pop, close quotes, right parenthesis, semicolon. Line 50, indented twice: right brace. Line 51: blank. Line 52, indented twice: minus, minus, top, semicolon, forward slash, forward slash, decrement top. Line 53, indented twice: return elements, left bracket, top + 1, right bracket, semicolon, forward slash, forward slash, return top value. Line 54, indented once: right brace. Line 55: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755" y="1638714"/>
            <a:ext cx="8034491" cy="3197117"/>
          </a:xfrm>
          <a:prstGeom prst="rect">
            <a:avLst/>
          </a:prstGeom>
        </p:spPr>
      </p:pic>
    </p:spTree>
    <p:extLst>
      <p:ext uri="{BB962C8B-B14F-4D97-AF65-F5344CB8AC3E}">
        <p14:creationId xmlns:p14="http://schemas.microsoft.com/office/powerpoint/2010/main" val="27995054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dirty="0"/>
              <a:t>20.6 Generic </a:t>
            </a:r>
            <a:r>
              <a:rPr lang="en-US" dirty="0" smtClean="0"/>
              <a:t>Classes </a:t>
            </a:r>
            <a:r>
              <a:rPr lang="en-US" sz="2000" b="0" dirty="0" smtClean="0"/>
              <a:t>(3 </a:t>
            </a:r>
            <a:r>
              <a:rPr lang="en-US" sz="2000" b="0" dirty="0"/>
              <a:t>of 5)</a:t>
            </a:r>
            <a:endParaRPr lang="en-US" sz="2000" dirty="0"/>
          </a:p>
        </p:txBody>
      </p:sp>
      <p:sp>
        <p:nvSpPr>
          <p:cNvPr id="3" name="Text Placeholder 2"/>
          <p:cNvSpPr>
            <a:spLocks noGrp="1"/>
          </p:cNvSpPr>
          <p:nvPr>
            <p:ph type="body" idx="1"/>
          </p:nvPr>
        </p:nvSpPr>
        <p:spPr/>
        <p:txBody>
          <a:bodyPr/>
          <a:lstStyle/>
          <a:p>
            <a:pPr eaLnBrk="1" hangingPunct="1"/>
            <a:r>
              <a:rPr lang="en-US" altLang="en-US" sz="2400" dirty="0">
                <a:latin typeface="+mn-lt"/>
              </a:rPr>
              <a:t>Classes </a:t>
            </a:r>
            <a:r>
              <a:rPr lang="en-US" altLang="en-US" sz="2400" dirty="0">
                <a:latin typeface="Consolas" panose="020B0609020204030204" pitchFamily="49" charset="0"/>
              </a:rPr>
              <a:t>FullStackException</a:t>
            </a:r>
            <a:r>
              <a:rPr lang="en-US" altLang="en-US" sz="2400" dirty="0">
                <a:latin typeface="+mn-lt"/>
              </a:rPr>
              <a:t> (</a:t>
            </a:r>
            <a:r>
              <a:rPr lang="en-US" altLang="en-US" sz="2400" dirty="0" smtClean="0">
                <a:latin typeface="+mn-lt"/>
              </a:rPr>
              <a:t>Figure 20.6</a:t>
            </a:r>
            <a:r>
              <a:rPr lang="en-US" altLang="en-US" sz="2400" dirty="0">
                <a:latin typeface="+mn-lt"/>
              </a:rPr>
              <a:t>) and </a:t>
            </a:r>
            <a:r>
              <a:rPr lang="en-US" altLang="en-US" sz="2400" dirty="0">
                <a:latin typeface="Consolas" panose="020B0609020204030204" pitchFamily="49" charset="0"/>
              </a:rPr>
              <a:t>EmptyStackException</a:t>
            </a:r>
            <a:r>
              <a:rPr lang="en-US" altLang="en-US" sz="2400" dirty="0">
                <a:latin typeface="+mn-lt"/>
              </a:rPr>
              <a:t> (</a:t>
            </a:r>
            <a:r>
              <a:rPr lang="en-US" altLang="en-US" sz="2400" dirty="0" smtClean="0">
                <a:latin typeface="+mn-lt"/>
              </a:rPr>
              <a:t>Figure </a:t>
            </a:r>
            <a:r>
              <a:rPr lang="en-US" altLang="en-US" sz="2400" dirty="0">
                <a:latin typeface="+mn-lt"/>
              </a:rPr>
              <a:t>20.7) each provide a parameterless constructor, a one-argument constructor of exception classes (as discussed in Section 13.8) and a two-argument constructor for creating a new exception using an existing one. </a:t>
            </a:r>
          </a:p>
          <a:p>
            <a:pPr eaLnBrk="1" hangingPunct="1"/>
            <a:r>
              <a:rPr lang="en-US" altLang="en-US" sz="2400" dirty="0">
                <a:latin typeface="+mn-lt"/>
              </a:rPr>
              <a:t>The parameterless constructor sets the default error message while the other two constructors set custom error messages</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35083970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20.6 Fullstackexception Indicates a Stack </a:t>
            </a:r>
            <a:r>
              <a:rPr lang="en-US" dirty="0" smtClean="0"/>
              <a:t>is Full </a:t>
            </a:r>
            <a:r>
              <a:rPr lang="en-US" sz="2000" b="0" dirty="0" smtClean="0"/>
              <a:t>(</a:t>
            </a:r>
            <a:r>
              <a:rPr lang="en-US" sz="2000" b="0" dirty="0"/>
              <a:t>1 of </a:t>
            </a:r>
            <a:r>
              <a:rPr lang="en-US" sz="2000" b="0" dirty="0" smtClean="0"/>
              <a:t>2)</a:t>
            </a:r>
            <a:endParaRPr lang="en-US" sz="2000" dirty="0"/>
          </a:p>
        </p:txBody>
      </p:sp>
      <p:pic>
        <p:nvPicPr>
          <p:cNvPr id="3" name="Picture 2" descr="The program code full stack exception indicates a stack is full. Line 1: forward slash, forward slash, f i g period 20.6, colon, full stack exception, period, c s. Line 2: forward slash, forward slash, full stack exception indicates a stack is full period. Line 3: using system, semicolon. Line 4: blank. Line 5: public class full stack exception, colon, exception. Line 6: left brace. Line 7, indented once: forward slash, forward slash, parameter less constructor. Line 8, indented once: public full stack exception, left parenthesis, right parenthesis, colon, base, left parenthesis, open quotes, stack is full, close quotes, right parenthesis. Line 9, indented once: left brace. Line 10, indented twice: forward slash, forward slash, empty constructor. Line 11, indented once: right brace. Line 12: blank. Line 13, indented once: forward slash, forward slash, one-parameter constructor. Line 14, indented once: public full stack exception, left parenthesis, string exception, right parenthesis, colon, base, left parenthesis, exception, right parenthesis. Line 15, indented once: left brace. Line 16, indented twice: forward slash, forward slash, empty constructor. Line 17, indented on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729" y="1731136"/>
            <a:ext cx="7644543" cy="3572707"/>
          </a:xfrm>
          <a:prstGeom prst="rect">
            <a:avLst/>
          </a:prstGeom>
        </p:spPr>
      </p:pic>
    </p:spTree>
    <p:extLst>
      <p:ext uri="{BB962C8B-B14F-4D97-AF65-F5344CB8AC3E}">
        <p14:creationId xmlns:p14="http://schemas.microsoft.com/office/powerpoint/2010/main" val="2572920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20.6 Fullstackexception Indicates a Stack </a:t>
            </a:r>
            <a:r>
              <a:rPr lang="en-US" dirty="0" smtClean="0"/>
              <a:t>is Full </a:t>
            </a:r>
            <a:r>
              <a:rPr lang="en-US" sz="2000" b="0" dirty="0" smtClean="0"/>
              <a:t>(</a:t>
            </a:r>
            <a:r>
              <a:rPr lang="en-US" sz="2000" b="0" dirty="0"/>
              <a:t>2 of </a:t>
            </a:r>
            <a:r>
              <a:rPr lang="en-US" sz="2000" b="0" dirty="0" smtClean="0"/>
              <a:t>2)</a:t>
            </a:r>
            <a:endParaRPr lang="en-US" sz="2000" dirty="0"/>
          </a:p>
        </p:txBody>
      </p:sp>
      <p:pic>
        <p:nvPicPr>
          <p:cNvPr id="3" name="Picture 2" descr="The program code full stack exception indicates a stack is full. Line 18: blank. Line 19, indented once: forward slash, forward slash, two-parameter constructor. Line 20, indented once: public full stack exception, left parenthesis, string exception, comma, exception inner, right parenthesis. Line 21, indented twice: colon, base, left parenthesis, exception, comma, inner, right parenthesis. Line 22, indented once: left brace. Line 23, indented twice: forward slash, forward slash, empty constructor. Line 24, indented once: right brace. Line 25: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910" y="1874994"/>
            <a:ext cx="7876180" cy="1898642"/>
          </a:xfrm>
          <a:prstGeom prst="rect">
            <a:avLst/>
          </a:prstGeom>
        </p:spPr>
      </p:pic>
    </p:spTree>
    <p:extLst>
      <p:ext uri="{BB962C8B-B14F-4D97-AF65-F5344CB8AC3E}">
        <p14:creationId xmlns:p14="http://schemas.microsoft.com/office/powerpoint/2010/main" val="16002640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20.7 Emptystackexception Indicates a Stack </a:t>
            </a:r>
            <a:r>
              <a:rPr lang="en-US" dirty="0" smtClean="0"/>
              <a:t>is Empty </a:t>
            </a:r>
            <a:r>
              <a:rPr lang="en-US" sz="2000" b="0" dirty="0" smtClean="0"/>
              <a:t>(</a:t>
            </a:r>
            <a:r>
              <a:rPr lang="en-US" sz="2000" b="0" dirty="0"/>
              <a:t>1 of </a:t>
            </a:r>
            <a:r>
              <a:rPr lang="en-US" sz="2000" b="0" dirty="0" smtClean="0"/>
              <a:t>2)</a:t>
            </a:r>
            <a:endParaRPr lang="en-US" sz="2000" dirty="0"/>
          </a:p>
        </p:txBody>
      </p:sp>
      <p:pic>
        <p:nvPicPr>
          <p:cNvPr id="3" name="Picture 2" descr="The program code for empty stack exception which indicates when a stack is empty. Line 1: forward slash, forward slash, fig period 20.7, colon, empty stack exception, period, c s. Line 2: forward slash, forward slash, empty stack exception, indicates a stack is empty, period. Line 3: using system, semicolon. Line 4: blank. Line 5: public class empty stack exception, colon, exception. Line 6: left brace. Line 7, indented once: forward slash, forward slash, parameter less constructor. Line 8, indented once: public empty stack exception, left parenthesis, right parenthesis, colon, base, left parenthesis, open quotes, stack is empty, close quotes, right parenthesis. Line 9, indented once: left brace. Line 10, indented twice: forward slash, forward slash, empty constructor. Line 11, indented once: right brace. Line 12: blank. Line 13, indented once: forward slash, forward slash, one-parameter constructor. Line 14, indented once: public empty stack exception, left parenthesis, string exception, right parenthesis, colon, base, left parenthesis, exception, right parenthesis. Line 15, indented once: left brace. Line 16, indented twice: forward slash, forward slash, empty constructor. Line 17, indented once: right brace. Line 18: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506" y="1728047"/>
            <a:ext cx="7720988" cy="3873852"/>
          </a:xfrm>
          <a:prstGeom prst="rect">
            <a:avLst/>
          </a:prstGeom>
        </p:spPr>
      </p:pic>
    </p:spTree>
    <p:extLst>
      <p:ext uri="{BB962C8B-B14F-4D97-AF65-F5344CB8AC3E}">
        <p14:creationId xmlns:p14="http://schemas.microsoft.com/office/powerpoint/2010/main" val="16250087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20.7 Emptystackexception Indicates a Stack </a:t>
            </a:r>
            <a:r>
              <a:rPr lang="en-US" dirty="0" smtClean="0"/>
              <a:t>is Empty </a:t>
            </a:r>
            <a:r>
              <a:rPr lang="en-US" sz="2000" b="0" dirty="0" smtClean="0"/>
              <a:t>(</a:t>
            </a:r>
            <a:r>
              <a:rPr lang="en-US" sz="2000" b="0" dirty="0"/>
              <a:t>2 of </a:t>
            </a:r>
            <a:r>
              <a:rPr lang="en-US" sz="2000" b="0" dirty="0" smtClean="0"/>
              <a:t>2)</a:t>
            </a:r>
            <a:endParaRPr lang="en-US" sz="2000" dirty="0"/>
          </a:p>
        </p:txBody>
      </p:sp>
      <p:pic>
        <p:nvPicPr>
          <p:cNvPr id="3" name="Picture 2" descr="The program code for empty stack exception which indicates when a stack is empty. Line 19, indented once: forward slash, forward slash, two-parameter constructor. Line 20, indented once: public empty stack exception, left parenthesis, string exception, comma, exception inner, right parenthesis. Line 21, indented twice: colon, base, left parenthesis, exception, comma, inner, right parenthesis. Line 22, indented once: left brace. Line 23, indented twice: forward slash, forward slash, empty constructor. Line 24, indented once: right brace. Line 25: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529" y="1907434"/>
            <a:ext cx="7954942" cy="1715773"/>
          </a:xfrm>
          <a:prstGeom prst="rect">
            <a:avLst/>
          </a:prstGeom>
        </p:spPr>
      </p:pic>
    </p:spTree>
    <p:extLst>
      <p:ext uri="{BB962C8B-B14F-4D97-AF65-F5344CB8AC3E}">
        <p14:creationId xmlns:p14="http://schemas.microsoft.com/office/powerpoint/2010/main" val="40121693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20.6 Generic </a:t>
            </a:r>
            <a:r>
              <a:rPr lang="en-US" dirty="0" smtClean="0"/>
              <a:t>Classes </a:t>
            </a:r>
            <a:r>
              <a:rPr lang="en-US" sz="2000" b="0" dirty="0" smtClean="0"/>
              <a:t>(4 </a:t>
            </a:r>
            <a:r>
              <a:rPr lang="en-US" sz="2000" b="0" dirty="0"/>
              <a:t>of 5)</a:t>
            </a:r>
            <a:endParaRPr lang="en-US" sz="2000" dirty="0"/>
          </a:p>
        </p:txBody>
      </p:sp>
      <p:sp>
        <p:nvSpPr>
          <p:cNvPr id="3" name="Text Placeholder 2"/>
          <p:cNvSpPr>
            <a:spLocks noGrp="1"/>
          </p:cNvSpPr>
          <p:nvPr>
            <p:ph type="body" idx="1"/>
          </p:nvPr>
        </p:nvSpPr>
        <p:spPr/>
        <p:txBody>
          <a:bodyPr/>
          <a:lstStyle/>
          <a:p>
            <a:r>
              <a:rPr lang="en-US" altLang="en-US" sz="2400" dirty="0">
                <a:latin typeface="+mn-lt"/>
              </a:rPr>
              <a:t>Now, let’s consider an app (</a:t>
            </a:r>
            <a:r>
              <a:rPr lang="en-US" altLang="en-US" sz="2400" dirty="0" smtClean="0">
                <a:latin typeface="+mn-lt"/>
              </a:rPr>
              <a:t>Figure 20.8</a:t>
            </a:r>
            <a:r>
              <a:rPr lang="en-US" altLang="en-US" sz="2400" dirty="0">
                <a:latin typeface="+mn-lt"/>
              </a:rPr>
              <a:t>) that uses the </a:t>
            </a:r>
            <a:r>
              <a:rPr lang="en-US" altLang="en-US" sz="2400" dirty="0">
                <a:latin typeface="Consolas" panose="020B0609020204030204" pitchFamily="49" charset="0"/>
              </a:rPr>
              <a:t>Stack</a:t>
            </a:r>
            <a:r>
              <a:rPr lang="en-US" altLang="en-US" sz="2400" dirty="0">
                <a:latin typeface="+mn-lt"/>
              </a:rPr>
              <a:t> generic class</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17894438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8469087" cy="1066799"/>
          </a:xfrm>
        </p:spPr>
        <p:txBody>
          <a:bodyPr anchor="b"/>
          <a:lstStyle/>
          <a:p>
            <a:r>
              <a:rPr lang="en-US" dirty="0"/>
              <a:t>Figure 20.8 Testing Generic Class </a:t>
            </a:r>
            <a:r>
              <a:rPr lang="en-US" dirty="0" smtClean="0"/>
              <a:t>Stack </a:t>
            </a:r>
            <a:r>
              <a:rPr lang="en-US" sz="2000" b="0" dirty="0" smtClean="0"/>
              <a:t>(1 </a:t>
            </a:r>
            <a:r>
              <a:rPr lang="en-US" sz="2000" b="0" dirty="0"/>
              <a:t>of </a:t>
            </a:r>
            <a:r>
              <a:rPr lang="en-US" sz="2000" b="0" dirty="0" smtClean="0"/>
              <a:t>8)</a:t>
            </a:r>
            <a:endParaRPr lang="en-US" sz="2000" dirty="0"/>
          </a:p>
        </p:txBody>
      </p:sp>
      <p:pic>
        <p:nvPicPr>
          <p:cNvPr id="3" name="Picture 2" descr="The program code for testing generic class stacks. Line 1: forward slash, forward slash, f i g period 20.8, colon, stack test, period, c s. Line 2: forward slash, forward slash, testing generic class stack, period. Line 3: using system, semicolon. Line 4: blank. Line 5: class stack test. Line 6: left brace. Line 7, indented once: forward slash, forward slash, create arrays of doubles and i n t s. Line 8, indented once: private static double, left bracket, right bracket, double elements, =. Line 9, indented twice: left brace, 1.1, comma, 2. 2, comma, 3.3, comma, 4. 4, comma, 5.5, comma, 6.6, right brace, semicolon. Line 10, indented once: private static i n t, left bracket, right bracket, i n t elements, =. Line 11, indented twice: left brace, 1, comma, 2, comma, 3, comma, 4, comma, 5, comma, 6, comma, 7, comma, 8, comma, 9, comma, 10, comma, 11, right brace, semicolon. Line 12: blank. Line 13, indented once: private static stack, left angle bracket, double, right angle bracket, double stack, semicolon, forward slash, forward slash, stack stores doubles. Line 14, indented once: private static stack, left angle bracket, i n t, right angle bracket, i n t stack, semicolon, forward slash, forward slash, stack stores i n t s. Line 15: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901" y="1742009"/>
            <a:ext cx="7798198" cy="3255996"/>
          </a:xfrm>
          <a:prstGeom prst="rect">
            <a:avLst/>
          </a:prstGeom>
        </p:spPr>
      </p:pic>
    </p:spTree>
    <p:extLst>
      <p:ext uri="{BB962C8B-B14F-4D97-AF65-F5344CB8AC3E}">
        <p14:creationId xmlns:p14="http://schemas.microsoft.com/office/powerpoint/2010/main" val="781018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20.2 Motivation for Generic Methods</a:t>
            </a:r>
          </a:p>
        </p:txBody>
      </p:sp>
      <p:sp>
        <p:nvSpPr>
          <p:cNvPr id="3" name="Text Placeholder 2"/>
          <p:cNvSpPr>
            <a:spLocks noGrp="1"/>
          </p:cNvSpPr>
          <p:nvPr>
            <p:ph type="body" idx="1"/>
          </p:nvPr>
        </p:nvSpPr>
        <p:spPr/>
        <p:txBody>
          <a:bodyPr/>
          <a:lstStyle/>
          <a:p>
            <a:pPr eaLnBrk="1" hangingPunct="1"/>
            <a:r>
              <a:rPr lang="en-US" altLang="en-US" sz="2400" dirty="0">
                <a:latin typeface="+mn-lt"/>
              </a:rPr>
              <a:t>Overloaded methods are often used to perform similar operations on different types of data</a:t>
            </a:r>
            <a:r>
              <a:rPr lang="en-US" altLang="en-US" sz="2400" dirty="0" smtClean="0">
                <a:latin typeface="+mn-lt"/>
              </a:rPr>
              <a:t>.</a:t>
            </a:r>
            <a:endParaRPr lang="en-US" altLang="en-US" sz="2400" dirty="0">
              <a:latin typeface="+mn-lt"/>
            </a:endParaRPr>
          </a:p>
          <a:p>
            <a:pPr eaLnBrk="1" hangingPunct="1"/>
            <a:r>
              <a:rPr lang="en-US" altLang="en-US" sz="2400" dirty="0">
                <a:latin typeface="+mn-lt"/>
              </a:rPr>
              <a:t>To understand the motivation for generic methods, let’s begin with an example (</a:t>
            </a:r>
            <a:r>
              <a:rPr lang="en-US" altLang="en-US" sz="2400" dirty="0" smtClean="0">
                <a:latin typeface="+mn-lt"/>
              </a:rPr>
              <a:t>Figure </a:t>
            </a:r>
            <a:r>
              <a:rPr lang="en-US" altLang="en-US" sz="2400" dirty="0">
                <a:latin typeface="+mn-lt"/>
              </a:rPr>
              <a:t>20.1) that contains three overloaded </a:t>
            </a:r>
            <a:r>
              <a:rPr lang="en-US" altLang="en-US" sz="2400" dirty="0">
                <a:latin typeface="Consolas" panose="020B0609020204030204" pitchFamily="49" charset="0"/>
              </a:rPr>
              <a:t>DisplayArray</a:t>
            </a:r>
            <a:r>
              <a:rPr lang="en-US" altLang="en-US" sz="2400" dirty="0">
                <a:latin typeface="+mn-lt"/>
              </a:rPr>
              <a:t> methods</a:t>
            </a:r>
            <a:r>
              <a:rPr lang="en-US" altLang="en-US" sz="2400" dirty="0" smtClean="0">
                <a:latin typeface="+mn-lt"/>
              </a:rPr>
              <a:t>.</a:t>
            </a:r>
            <a:endParaRPr lang="en-US" altLang="en-US" sz="2400" dirty="0">
              <a:latin typeface="+mn-lt"/>
            </a:endParaRPr>
          </a:p>
          <a:p>
            <a:pPr eaLnBrk="1" hangingPunct="1"/>
            <a:r>
              <a:rPr lang="en-US" altLang="en-US" sz="2400" dirty="0">
                <a:latin typeface="+mn-lt"/>
              </a:rPr>
              <a:t>These methods display the elements of an </a:t>
            </a:r>
            <a:r>
              <a:rPr lang="en-US" altLang="en-US" sz="2400" dirty="0" smtClean="0">
                <a:latin typeface="+mn-lt"/>
              </a:rPr>
              <a:t>int </a:t>
            </a:r>
            <a:r>
              <a:rPr lang="en-US" altLang="en-US" sz="2400" dirty="0">
                <a:latin typeface="+mn-lt"/>
              </a:rPr>
              <a:t>array, a </a:t>
            </a:r>
            <a:r>
              <a:rPr lang="en-US" altLang="en-US" sz="2400" dirty="0">
                <a:latin typeface="Consolas" panose="020B0609020204030204" pitchFamily="49" charset="0"/>
              </a:rPr>
              <a:t>double</a:t>
            </a:r>
            <a:r>
              <a:rPr lang="en-US" altLang="en-US" sz="2400" dirty="0">
                <a:latin typeface="+mn-lt"/>
              </a:rPr>
              <a:t> array and a </a:t>
            </a:r>
            <a:r>
              <a:rPr lang="en-US" altLang="en-US" sz="2400" dirty="0">
                <a:latin typeface="Consolas" panose="020B0609020204030204" pitchFamily="49" charset="0"/>
              </a:rPr>
              <a:t>char</a:t>
            </a:r>
            <a:r>
              <a:rPr lang="en-US" altLang="en-US" sz="2400" dirty="0">
                <a:latin typeface="+mn-lt"/>
              </a:rPr>
              <a:t> array, respectively</a:t>
            </a:r>
            <a:r>
              <a:rPr lang="en-US" altLang="en-US" sz="2400" dirty="0" smtClean="0">
                <a:latin typeface="+mn-lt"/>
              </a:rPr>
              <a:t>.</a:t>
            </a:r>
            <a:endParaRPr lang="en-US" altLang="en-US" sz="2400" dirty="0">
              <a:latin typeface="+mn-lt"/>
            </a:endParaRPr>
          </a:p>
          <a:p>
            <a:pPr eaLnBrk="1" hangingPunct="1"/>
            <a:r>
              <a:rPr lang="en-US" altLang="en-US" sz="2400" dirty="0">
                <a:latin typeface="+mn-lt"/>
              </a:rPr>
              <a:t>Soon, we’ll reimplement this program more concisely and elegantly using a single generic </a:t>
            </a:r>
            <a:r>
              <a:rPr lang="en-US" altLang="en-US" sz="2400" dirty="0" smtClean="0">
                <a:latin typeface="+mn-lt"/>
              </a:rPr>
              <a:t>method</a:t>
            </a:r>
            <a:endParaRPr lang="en-US" altLang="en-US" sz="2400" dirty="0">
              <a:latin typeface="+mn-lt"/>
            </a:endParaRPr>
          </a:p>
        </p:txBody>
      </p:sp>
    </p:spTree>
    <p:extLst>
      <p:ext uri="{BB962C8B-B14F-4D97-AF65-F5344CB8AC3E}">
        <p14:creationId xmlns:p14="http://schemas.microsoft.com/office/powerpoint/2010/main" val="18963094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8425543" cy="1066799"/>
          </a:xfrm>
        </p:spPr>
        <p:txBody>
          <a:bodyPr anchor="b"/>
          <a:lstStyle/>
          <a:p>
            <a:r>
              <a:rPr lang="en-US" dirty="0"/>
              <a:t>Figure 20.8 Testing Generic Class </a:t>
            </a:r>
            <a:r>
              <a:rPr lang="en-US" dirty="0" smtClean="0"/>
              <a:t>Stack </a:t>
            </a:r>
            <a:r>
              <a:rPr lang="en-US" sz="2000" b="0" dirty="0" smtClean="0"/>
              <a:t>(2 </a:t>
            </a:r>
            <a:r>
              <a:rPr lang="en-US" sz="2000" b="0" dirty="0"/>
              <a:t>of 8)</a:t>
            </a:r>
            <a:endParaRPr lang="en-US" sz="2000" dirty="0"/>
          </a:p>
        </p:txBody>
      </p:sp>
      <p:pic>
        <p:nvPicPr>
          <p:cNvPr id="3" name="Picture 2" descr="The program code for testing generic class stacks. Line 16, indented once: static void main, left parenthesis, right parenthesis. Line 17, indented once: left brace. Line 18, indented twice: double stack, =, new stack, left angle bracket, double, right angle bracket, left parenthesis, 5, right parenthesis, semicolon, forward slash, forward slash, stack of doubles. Line 19, indented twice: i n t stack, =, new stack, left angle bracket, i n t, right angle bracket, left parenthesis, 10, right parenthesis, semicolon, forward slash, forward slash, stack of i n t s. Line 20, blank. Line 21, indented twice: test push double, left parenthesis, right parenthesis, semicolon, forward slash, forward slash, push doubles onto double stack. Line 22, indented twice: test pop double, left parenthesis, right parenthesis, semicolon, forward slash, forward slash, pop doubles from double stack. Line 23, indented twice: test push i n t, left parenthesis, right parenthesis, semicolon, forward slash, forward slash, push i n t s onto i n t stack. Line 24, indented twice: test pop i n t, left parenthesis, right parenthesis, semicolon, forward slash, forward slash, pop i n t s from i n t stack. Line 25, indented once: right brace. Line 26: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529" y="1722756"/>
            <a:ext cx="7954942" cy="2911049"/>
          </a:xfrm>
          <a:prstGeom prst="rect">
            <a:avLst/>
          </a:prstGeom>
        </p:spPr>
      </p:pic>
    </p:spTree>
    <p:extLst>
      <p:ext uri="{BB962C8B-B14F-4D97-AF65-F5344CB8AC3E}">
        <p14:creationId xmlns:p14="http://schemas.microsoft.com/office/powerpoint/2010/main" val="20502415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69086" cy="1066799"/>
          </a:xfrm>
        </p:spPr>
        <p:txBody>
          <a:bodyPr anchor="b"/>
          <a:lstStyle/>
          <a:p>
            <a:r>
              <a:rPr lang="en-US" dirty="0"/>
              <a:t>Figure 20.8 Testing Generic Class </a:t>
            </a:r>
            <a:r>
              <a:rPr lang="en-US" dirty="0" smtClean="0"/>
              <a:t>Stack </a:t>
            </a:r>
            <a:r>
              <a:rPr lang="en-US" sz="2000" b="0" dirty="0" smtClean="0"/>
              <a:t>(3 </a:t>
            </a:r>
            <a:r>
              <a:rPr lang="en-US" sz="2000" b="0" dirty="0"/>
              <a:t>of 8)</a:t>
            </a:r>
            <a:endParaRPr lang="en-US" sz="2000" dirty="0"/>
          </a:p>
        </p:txBody>
      </p:sp>
      <p:pic>
        <p:nvPicPr>
          <p:cNvPr id="6" name="Picture 5" descr="The program code for testing generic class stacks. Line 27, indented once: forward slash, forward slash, test push method with double stack. Line 28, indented once: private static void test push double, left parenthesis, right parenthesis. Line 29, indented once: left brace. Line 30, indented twice: forward slash, forward slash, push elements onto stack. Line 31, indented twice: try. Line 32, indented twice: left brace. Line 33, indented three times: console, period, write line, left parenthesis, open quotes, back slash n pushing elements onto double stack, close quotes, right parenthesis, semicolon. Line 34: blank. Line 35, indented three times: forward slash, forward slash, push elements onto stack. Line 36, indented three times: for each, left parenthesis, v a r element in double elements, right parenthesis. Line 37, indented three times: left brace. Line 38, indented four times: console, period, write, left parenthesis, dollar sign, open quotes, left brace, element, colon, f 1, right brace, close quotes, right parenthesis, semicolon. Line 39, indented four times: double stack, period, push, left parenthesis, element, right parenthesis, semicolon, forward slash, forward slash, push onto double stack. Line 40, indented three times: right brace. Line 41, indented twice: right brace. Line 42, indented twice: catch, left parenthesis, full stack exception exception, right parenthesis. Line 43, indented twice: left brace. Line 44, indented three times: console, period, error, period, write line, left parenthesis, dollar sign, open quotes, back slash, n message, colon, left brace, exception, period, message, right brace, close quotes, right parenthesis, semicolon. Line 45, indented three times: console, period, error, period, write line, left parenthesis, exception, period, stack trace, right parenthesis, semicolon. Line 46, indented twice: right brace. Line 47, indented once: right brace. Line 48: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729" y="1530651"/>
            <a:ext cx="7644543" cy="4563618"/>
          </a:xfrm>
          <a:prstGeom prst="rect">
            <a:avLst/>
          </a:prstGeom>
        </p:spPr>
      </p:pic>
    </p:spTree>
    <p:extLst>
      <p:ext uri="{BB962C8B-B14F-4D97-AF65-F5344CB8AC3E}">
        <p14:creationId xmlns:p14="http://schemas.microsoft.com/office/powerpoint/2010/main" val="2568307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98114" cy="1066799"/>
          </a:xfrm>
        </p:spPr>
        <p:txBody>
          <a:bodyPr anchor="b"/>
          <a:lstStyle/>
          <a:p>
            <a:r>
              <a:rPr lang="en-US" dirty="0"/>
              <a:t>Figure 20.8 Testing Generic Class </a:t>
            </a:r>
            <a:r>
              <a:rPr lang="en-US" dirty="0" smtClean="0"/>
              <a:t>Stack </a:t>
            </a:r>
            <a:r>
              <a:rPr lang="en-US" sz="2000" b="0" dirty="0" smtClean="0"/>
              <a:t>(4 </a:t>
            </a:r>
            <a:r>
              <a:rPr lang="en-US" sz="2000" b="0" dirty="0"/>
              <a:t>of 8)</a:t>
            </a:r>
            <a:endParaRPr lang="en-US" sz="2000" dirty="0"/>
          </a:p>
        </p:txBody>
      </p:sp>
      <p:pic>
        <p:nvPicPr>
          <p:cNvPr id="3" name="Picture 2" descr="The program code for testing generic class stacks. Line 49, indented once: forward slash, forward slash, test pop method with double stack. Line 50, indented once: private static void test pop double, left parenthesis, right parenthesis. Line 51, indented once: left brace. Line 52, indented twice: forward slash, forward slash, pop elements from stack. Line 53, indented twice: try. Line 54, indented twice: left brace. Line 55, indented three times: console, period, write line, left parenthesis, open quotes, back slash, n popping, elements from double stack, close quotes, right parenthesis, semicolon. Line 56, indented three times: blank. Line 57, indented three times: double pop value, semicolon, forward slash, forward slash, store element removed from stack. Line 58: blank. Line 59, indented three times: forward slash, forward slash, remove all elements from stack. Line 60, indented three times: while, left parenthesis, true, right parenthesis. Line 61, indented three times: left brace. Line 62, indented four times: pop value, =, double stack, period, pop, left parenthesis, right parenthesis, semicolon, forward slash, forward slash, pop from double stack. Line 63, indented four times: console, period, write, left parenthesis, dollar sign, open quotes, left brace, pop value, colon, f 1, right brace, close quotes, right parenthesis, semicolon. Line 64, indented three times: right brace. Line 65, indented twice: right brace. Line 66, indented twice: catch, left parenthesis, empty stack exception, exception, right parenthesis. Line 67, indented twice: left brace. Line 68, indented three times: console, period, error, period, write line, left parenthesis, dollar sign, open quotes, back slash n message, colon, left brace, exception, period, message, right brace, close quotes, right parenthesis, semicolon. Line 69, indented three times: console, period, error, period, write line, left parenthesis, exception, period, stack trace, right parenthesis, semicolon. Line 70, indented twice: right brace. Line 71, indented once: right brace. Line 72: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197" y="1458567"/>
            <a:ext cx="7059607" cy="4678279"/>
          </a:xfrm>
          <a:prstGeom prst="rect">
            <a:avLst/>
          </a:prstGeom>
        </p:spPr>
      </p:pic>
    </p:spTree>
    <p:extLst>
      <p:ext uri="{BB962C8B-B14F-4D97-AF65-F5344CB8AC3E}">
        <p14:creationId xmlns:p14="http://schemas.microsoft.com/office/powerpoint/2010/main" val="18149957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8454571" cy="1066799"/>
          </a:xfrm>
        </p:spPr>
        <p:txBody>
          <a:bodyPr anchor="b"/>
          <a:lstStyle/>
          <a:p>
            <a:r>
              <a:rPr lang="en-US" dirty="0"/>
              <a:t>Figure 20.8 Testing Generic Class </a:t>
            </a:r>
            <a:r>
              <a:rPr lang="en-US" dirty="0" smtClean="0"/>
              <a:t>Stack </a:t>
            </a:r>
            <a:r>
              <a:rPr lang="en-US" sz="2000" b="0" dirty="0" smtClean="0"/>
              <a:t>(5 </a:t>
            </a:r>
            <a:r>
              <a:rPr lang="en-US" sz="2000" b="0" dirty="0"/>
              <a:t>of 8)</a:t>
            </a:r>
            <a:endParaRPr lang="en-US" sz="2000" dirty="0"/>
          </a:p>
        </p:txBody>
      </p:sp>
      <p:pic>
        <p:nvPicPr>
          <p:cNvPr id="3" name="Picture 2" descr="The program code for testing generic class stacks. Line 73, indented once: forward slash, forward slash, test push method with i n t stack. Line 74, indented once: private static void test push i n t, left parenthesis, right parenthesis. Line 75, indented once: left brace. Line 76, indented twice: forward slash, forward slash, push elements onto stack. Line 77, indented twice: try. Line 78, indented twice: left brace. Line 79, indented three times: console, period, write line, left parenthesis, open quotes, back slash n pushing, elements onto i n t stack, close quotes, right parenthesis, semicolon. Line 80: blank. Line 81, indented three times: forward slash, forward slash, push elements onto stack. Line 82, indented three times: for each, left parenthesis, v a r element in i n t elements, right parenthesis. Line 83, indented three times: left brace. Line 84, indented four times: console, period, write, left parenthesis, dollar sign, open quotes, left brace, element, right brace, close quotes, right parenthesis, semicolon. Line 85, indented four times: i n t stack, period, push, left parenthesis, element, right parenthesis, semicolon, forward slash, forward slash, push onto i n t stack. Line 86, indented three times: right brace. Line 87, indented twice: right brace. Line 88, indented twice: catch, left parenthesis, full stack exception, exception, right parenthesis. Line 89, indented twice: left brace. Line 90, indented three times: console, period, error, period, write line, left parenthesis, dollar sign, open quotes, back slash, n message, colon, left brace, exception, period, message, right brace, close quotes, right parenthesis, semicolon. Line 91, indented three times: console, period, error, period, write line, left parenthesis, exception, period, stack trace, right parenthesis, semicolon. Line 92, indented twice: right brace. Line 93, indented once: right brace. Line 94: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197" y="1514086"/>
            <a:ext cx="7059607" cy="4655729"/>
          </a:xfrm>
          <a:prstGeom prst="rect">
            <a:avLst/>
          </a:prstGeom>
        </p:spPr>
      </p:pic>
    </p:spTree>
    <p:extLst>
      <p:ext uri="{BB962C8B-B14F-4D97-AF65-F5344CB8AC3E}">
        <p14:creationId xmlns:p14="http://schemas.microsoft.com/office/powerpoint/2010/main" val="29256542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8440057" cy="1066799"/>
          </a:xfrm>
        </p:spPr>
        <p:txBody>
          <a:bodyPr anchor="b"/>
          <a:lstStyle/>
          <a:p>
            <a:r>
              <a:rPr lang="en-US" dirty="0"/>
              <a:t>Figure 20.8 Testing Generic Class </a:t>
            </a:r>
            <a:r>
              <a:rPr lang="en-US" dirty="0" smtClean="0"/>
              <a:t>Stack </a:t>
            </a:r>
            <a:r>
              <a:rPr lang="en-US" sz="2000" b="0" dirty="0" smtClean="0"/>
              <a:t>(6 </a:t>
            </a:r>
            <a:r>
              <a:rPr lang="en-US" sz="2000" b="0" dirty="0"/>
              <a:t>of 8)</a:t>
            </a:r>
            <a:endParaRPr lang="en-US" sz="2000" dirty="0"/>
          </a:p>
        </p:txBody>
      </p:sp>
      <p:pic>
        <p:nvPicPr>
          <p:cNvPr id="3" name="Picture 2" descr="The program code for testing generic class stacks. Line 95, indented once: forward slash, forward slash, test pop method with i n t stack. Line 96, indented once: private static void test pop i n t, left parenthesis, right parenthesis. Line 97, indented once: left brace. Line 98, indented twice: forward slash, forward slash, pop elements from stack. Line 99, indented twice: try. Line 100, indented twice: left brace. Line 101, indented three times: console, period, write line, left parenthesis, open quotes, back slash, n popping, elements from i n t stack, close quotes, right parenthesis, semicolon. Line 102, indented three times: blank. Line 103, indented three times: i n t pop value, semicolon, forward slash, forward slash, store element removed from stack. Line 104: blank. Line 105, indented three times: forward slash, forward slash, remove all elements from stack. Line 106, indented three times: while, left parenthesis, true, right parenthesis. Line 107, indented three times: left brace. Line 108, indented four times: pop value, =, i n t stack, period, pop, left parenthesis, right parenthesis, semicolon, forward slash, forward slash, pop from i n t stack. Line 109, indented four times: console, period, write, left parenthesis, dollar sign, open quotes, left brace, pop value, colon, f 1, right brace, close quotes, right parenthesis, semicolon. Line 110, indented three times: right brace. Line 111, indented twice: right brace. Line 112, indented twice: catch, left parenthesis, empty stack exception, exception, right parenthesis. Line 113, indented twice: left brace. Line 114, indented three times: console, period, error, period, write line, left parenthesis, dollar sign, open quotes, back slash n message, colon, left brace, exception, period, message, right brace, close quotes, right parenthesis, semicolon. Line 115, indented three times: console, period, error, period, write line, left parenthesis, exception, period, stack trace, right parenthesis, semicolon. Line 116, indented twice: right brace. Line 117, indented once: right brace. Line 118: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9928" y="1521711"/>
            <a:ext cx="6784144" cy="4699478"/>
          </a:xfrm>
          <a:prstGeom prst="rect">
            <a:avLst/>
          </a:prstGeom>
        </p:spPr>
      </p:pic>
    </p:spTree>
    <p:extLst>
      <p:ext uri="{BB962C8B-B14F-4D97-AF65-F5344CB8AC3E}">
        <p14:creationId xmlns:p14="http://schemas.microsoft.com/office/powerpoint/2010/main" val="6033975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83600" cy="1066799"/>
          </a:xfrm>
        </p:spPr>
        <p:txBody>
          <a:bodyPr anchor="b"/>
          <a:lstStyle/>
          <a:p>
            <a:r>
              <a:rPr lang="en-US" dirty="0"/>
              <a:t>Figure 20.8 Testing Generic Class </a:t>
            </a:r>
            <a:r>
              <a:rPr lang="en-US" dirty="0" smtClean="0"/>
              <a:t>Stack </a:t>
            </a:r>
            <a:r>
              <a:rPr lang="en-US" sz="2000" b="0" dirty="0" smtClean="0"/>
              <a:t>(7 </a:t>
            </a:r>
            <a:r>
              <a:rPr lang="en-US" sz="2000" b="0" dirty="0"/>
              <a:t>of 8)</a:t>
            </a:r>
            <a:endParaRPr lang="en-US" sz="2000" dirty="0"/>
          </a:p>
        </p:txBody>
      </p:sp>
      <p:pic>
        <p:nvPicPr>
          <p:cNvPr id="4" name="Picture 3" descr="The program output for testing generic class stack. Line 1: pushing elements onto double stack. Line 2: 1.1, 2.2, 3.3, 4.4, 5.5, 6.6. Line 3: message, colon, stack is full, comma, cannot push 6. 6. Line 4, indented once: at stack single quote 1, period, push, left parenthesis, t push value, right parenthesis, in c, colon, back slash, users, back slash, Paul deitel, back slash, documents, back slash. Line 5, indented twice: examples, back slash, c h 20, back slash, f i g period 20, underscore, 05, underscore, 08, back slash, stack, back slash, stack, back slash, stack, period, c s, colon, line 35. Line 6, indented once: at stack test, period, test push double, left parenthesis, right parenthesis, in c, colon, back slash, users, back slash, Paul deitel, back slash, documents, back slash. Line 7, indented twice: examples, back slash, c h 20, back slash, f i g period 20, underscore, 05, underscore, 08, back slash, stack, back slash, stack, back slash, stack test, period, c s, colon, line 39. Line 8: popping elements from double stack. Line 9: 5.5, 4.4, 3.3, 2.2, 1.1. Line 10: message, colon, stack is empty, comma, cannot pop. Line 11, indented once: at stack single quote 1, period, pop, left parenthesis, right parenthesis, in c, colon, back slash, users, back slash, Paul deitel, back slash, documents, back slash. Line 12, indented twice: examples, back slash, c h 20, back slash, f i g 20, underscore, 05, underscore, 08, back slash, stack, back slash, stack, back slash, stack, period, c s, colon, line 49. Line 13, indented once: at stack test, period, test pop double, left parenthesis, right parenthesis, in c, colon, back slash, users, back slash, Paul deitel, back slash, documents, back slash. Line 14, indented twice: examples, back slash, c h 20, back slash, f i g 20, underscore, 05, underscore, 08, back slash, stack, back slash, stack, back slash, stack test, period, c s, colon, line 62."/>
          <p:cNvPicPr>
            <a:picLocks noChangeAspect="1"/>
          </p:cNvPicPr>
          <p:nvPr/>
        </p:nvPicPr>
        <p:blipFill rotWithShape="1">
          <a:blip r:embed="rId2"/>
          <a:srcRect b="2120"/>
          <a:stretch/>
        </p:blipFill>
        <p:spPr>
          <a:xfrm>
            <a:off x="788747" y="1804582"/>
            <a:ext cx="7820506" cy="3115428"/>
          </a:xfrm>
          <a:prstGeom prst="rect">
            <a:avLst/>
          </a:prstGeom>
        </p:spPr>
      </p:pic>
    </p:spTree>
    <p:extLst>
      <p:ext uri="{BB962C8B-B14F-4D97-AF65-F5344CB8AC3E}">
        <p14:creationId xmlns:p14="http://schemas.microsoft.com/office/powerpoint/2010/main" val="32064887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8425543" cy="1066799"/>
          </a:xfrm>
        </p:spPr>
        <p:txBody>
          <a:bodyPr anchor="b"/>
          <a:lstStyle/>
          <a:p>
            <a:r>
              <a:rPr lang="en-US" dirty="0"/>
              <a:t>Figure 20.8 Testing Generic Class </a:t>
            </a:r>
            <a:r>
              <a:rPr lang="en-US" dirty="0" smtClean="0"/>
              <a:t>Stack </a:t>
            </a:r>
            <a:r>
              <a:rPr lang="en-US" sz="2000" b="0" dirty="0" smtClean="0"/>
              <a:t>(8 </a:t>
            </a:r>
            <a:r>
              <a:rPr lang="en-US" sz="2000" b="0" dirty="0"/>
              <a:t>of 8)</a:t>
            </a:r>
            <a:endParaRPr lang="en-US" sz="2000" dirty="0"/>
          </a:p>
        </p:txBody>
      </p:sp>
      <p:pic>
        <p:nvPicPr>
          <p:cNvPr id="4" name="Picture 3" descr="The program output for testing generic class stack. Line 15: pushing elements onto i n t stack. Line 16: 1 2 3 4 5 6 7 8 9 10 11. Line 17: message, colon, stack is full, comma, cannot push 11. Line 18, indented once: at stack, single quote, 1, period, push, left parenthesis, t push value, right parenthesis, in c, colon, back slash, users, back slash, Paul deitel, back slash, documents, back slash. Line 19, indented twice: examples, back slash, c h 20, back slash, f i g 20, underscore, 05, underscore, 08, back slash, stack, back slash, stack, back slash, stack, period, c s, colon, line 35. Line 20, indented once: at stack test, period, test push i n t, left parenthesis, right parenthesis, in c, colon, back slash users, back slash, Paul deitel, back slash, documents, back slash. Line 21, indented twice: examples, back slash, c h 20, back slash, f i g 20, underscore, 05, underscore, 08, back slash, stack, back slash, stack, back slash, stack test, period, c s, colon, line 85. Line 22: popping elements from i n t stack. Line 23: 10 9 8 7 6 5 4 3 2 1. Line 24: message, colon, stack is empty, comma, cannot pop. Line 25, indented once: at stack, single quote, 1, period, pop, left parenthesis, right parenthesis, in c, colon, back slash, users, back slash, Paul deitel, back slash, documents, back slash. Line 26, indented twice: examples, back slash, c h 20, back slash, f i g 20, underscore, 05, underscore, 08, back slash, stack, back slash, stack, back slash, stack, period, c s, colon, line 49. Line 27, indented twice: at stack test, period, test pop i n t, left parenthesis, right parenthesis, in c, colon, back slash, users, back slash, Paul deitel, back slash, documents, back slash. Line 28, indented twice: examples, back slash, c h 20, back slash, f i g 20, underscore, 05, underscore, 08, back slash, stack, back slash, stack, back slash, stack test, period, c s, colon, line 109."/>
          <p:cNvPicPr>
            <a:picLocks noChangeAspect="1"/>
          </p:cNvPicPr>
          <p:nvPr/>
        </p:nvPicPr>
        <p:blipFill>
          <a:blip r:embed="rId2"/>
          <a:stretch>
            <a:fillRect/>
          </a:stretch>
        </p:blipFill>
        <p:spPr>
          <a:xfrm>
            <a:off x="720614" y="1776381"/>
            <a:ext cx="7898711" cy="3060059"/>
          </a:xfrm>
          <a:prstGeom prst="rect">
            <a:avLst/>
          </a:prstGeom>
        </p:spPr>
      </p:pic>
    </p:spTree>
    <p:extLst>
      <p:ext uri="{BB962C8B-B14F-4D97-AF65-F5344CB8AC3E}">
        <p14:creationId xmlns:p14="http://schemas.microsoft.com/office/powerpoint/2010/main" val="3536385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20.6 Generic </a:t>
            </a:r>
            <a:r>
              <a:rPr lang="en-US" dirty="0" smtClean="0"/>
              <a:t>Classes </a:t>
            </a:r>
            <a:r>
              <a:rPr lang="en-US" sz="2000" b="0" dirty="0" smtClean="0"/>
              <a:t>(5 </a:t>
            </a:r>
            <a:r>
              <a:rPr lang="en-US" sz="2000" b="0" dirty="0"/>
              <a:t>of 5)</a:t>
            </a:r>
            <a:endParaRPr lang="en-US" sz="2000" dirty="0"/>
          </a:p>
        </p:txBody>
      </p:sp>
      <p:sp>
        <p:nvSpPr>
          <p:cNvPr id="3" name="Text Placeholder 2"/>
          <p:cNvSpPr>
            <a:spLocks noGrp="1"/>
          </p:cNvSpPr>
          <p:nvPr>
            <p:ph type="body" idx="1"/>
          </p:nvPr>
        </p:nvSpPr>
        <p:spPr/>
        <p:txBody>
          <a:bodyPr/>
          <a:lstStyle/>
          <a:p>
            <a:pPr eaLnBrk="1" hangingPunct="1"/>
            <a:r>
              <a:rPr lang="en-US" altLang="en-US" sz="2400" dirty="0">
                <a:latin typeface="+mn-lt"/>
              </a:rPr>
              <a:t>Figure 20.9 declares generic method </a:t>
            </a:r>
            <a:r>
              <a:rPr lang="en-US" altLang="en-US" sz="2400" dirty="0">
                <a:latin typeface="Consolas" panose="020B0609020204030204" pitchFamily="49" charset="0"/>
              </a:rPr>
              <a:t>TestPush</a:t>
            </a:r>
            <a:r>
              <a:rPr lang="en-US" altLang="en-US" sz="2400" dirty="0">
                <a:latin typeface="+mn-lt"/>
              </a:rPr>
              <a:t> (lines 33–53) to perform the same tasks as </a:t>
            </a:r>
            <a:r>
              <a:rPr lang="en-US" altLang="en-US" sz="2400" dirty="0">
                <a:latin typeface="Consolas" panose="020B0609020204030204" pitchFamily="49" charset="0"/>
              </a:rPr>
              <a:t>TestPushDouble</a:t>
            </a:r>
            <a:r>
              <a:rPr lang="en-US" altLang="en-US" sz="2400" dirty="0">
                <a:latin typeface="+mn-lt"/>
              </a:rPr>
              <a:t> and </a:t>
            </a:r>
            <a:r>
              <a:rPr lang="en-US" altLang="en-US" sz="2400" dirty="0">
                <a:latin typeface="Consolas" panose="020B0609020204030204" pitchFamily="49" charset="0"/>
              </a:rPr>
              <a:t>TestPushInt</a:t>
            </a:r>
            <a:r>
              <a:rPr lang="en-US" altLang="en-US" sz="2400" dirty="0">
                <a:latin typeface="+mn-lt"/>
              </a:rPr>
              <a:t> in </a:t>
            </a:r>
            <a:r>
              <a:rPr lang="en-US" altLang="en-US" sz="2400" dirty="0" smtClean="0">
                <a:latin typeface="+mn-lt"/>
              </a:rPr>
              <a:t>Figure 20.8—that </a:t>
            </a:r>
            <a:r>
              <a:rPr lang="en-US" altLang="en-US" sz="2400" dirty="0">
                <a:latin typeface="+mn-lt"/>
              </a:rPr>
              <a:t>is, </a:t>
            </a:r>
            <a:r>
              <a:rPr lang="en-US" altLang="en-US" sz="2400" dirty="0">
                <a:latin typeface="Consolas" panose="020B0609020204030204" pitchFamily="49" charset="0"/>
              </a:rPr>
              <a:t>Push</a:t>
            </a:r>
            <a:r>
              <a:rPr lang="en-US" altLang="en-US" sz="2400" dirty="0">
                <a:latin typeface="+mn-lt"/>
              </a:rPr>
              <a:t> values onto a </a:t>
            </a:r>
            <a:r>
              <a:rPr lang="en-US" altLang="en-US" sz="2400" dirty="0">
                <a:latin typeface="Consolas" panose="020B0609020204030204" pitchFamily="49" charset="0"/>
              </a:rPr>
              <a:t>Stack&lt;T&gt;</a:t>
            </a:r>
            <a:r>
              <a:rPr lang="en-US" altLang="en-US" sz="2400" dirty="0">
                <a:latin typeface="+mn-lt"/>
              </a:rPr>
              <a:t>. </a:t>
            </a:r>
          </a:p>
          <a:p>
            <a:pPr eaLnBrk="1" hangingPunct="1"/>
            <a:r>
              <a:rPr lang="en-US" altLang="en-US" sz="2400" dirty="0">
                <a:latin typeface="+mn-lt"/>
              </a:rPr>
              <a:t>Similarly, generic method </a:t>
            </a:r>
            <a:r>
              <a:rPr lang="en-US" altLang="en-US" sz="2400" dirty="0">
                <a:latin typeface="Consolas" panose="020B0609020204030204" pitchFamily="49" charset="0"/>
              </a:rPr>
              <a:t>TestPop</a:t>
            </a:r>
            <a:r>
              <a:rPr lang="en-US" altLang="en-US" sz="2400" dirty="0">
                <a:latin typeface="+mn-lt"/>
              </a:rPr>
              <a:t> (lines 56–77) performs the same tasks as </a:t>
            </a:r>
            <a:r>
              <a:rPr lang="en-US" altLang="en-US" sz="2400" dirty="0">
                <a:latin typeface="Consolas" panose="020B0609020204030204" pitchFamily="49" charset="0"/>
              </a:rPr>
              <a:t>TestPopDouble</a:t>
            </a:r>
            <a:r>
              <a:rPr lang="en-US" altLang="en-US" sz="2400" dirty="0">
                <a:latin typeface="+mn-lt"/>
              </a:rPr>
              <a:t> and </a:t>
            </a:r>
            <a:r>
              <a:rPr lang="en-US" altLang="en-US" sz="2400" dirty="0">
                <a:latin typeface="Consolas" panose="020B0609020204030204" pitchFamily="49" charset="0"/>
              </a:rPr>
              <a:t>TestPopInt</a:t>
            </a:r>
            <a:r>
              <a:rPr lang="en-US" altLang="en-US" sz="2400" dirty="0">
                <a:latin typeface="+mn-lt"/>
              </a:rPr>
              <a:t> in </a:t>
            </a:r>
            <a:r>
              <a:rPr lang="en-US" altLang="en-US" sz="2400" dirty="0" smtClean="0">
                <a:latin typeface="+mn-lt"/>
              </a:rPr>
              <a:t>Figure </a:t>
            </a:r>
            <a:r>
              <a:rPr lang="en-US" altLang="en-US" sz="2400" dirty="0">
                <a:latin typeface="+mn-lt"/>
              </a:rPr>
              <a:t>20.8—that is, </a:t>
            </a:r>
            <a:r>
              <a:rPr lang="en-US" altLang="en-US" sz="2400" dirty="0">
                <a:latin typeface="Consolas" panose="020B0609020204030204" pitchFamily="49" charset="0"/>
              </a:rPr>
              <a:t>Pop</a:t>
            </a:r>
            <a:r>
              <a:rPr lang="en-US" altLang="en-US" sz="2400" dirty="0">
                <a:latin typeface="+mn-lt"/>
              </a:rPr>
              <a:t> values off a </a:t>
            </a:r>
            <a:r>
              <a:rPr lang="en-US" altLang="en-US" sz="2400" dirty="0">
                <a:latin typeface="Consolas" panose="020B0609020204030204" pitchFamily="49" charset="0"/>
              </a:rPr>
              <a:t>Stack&lt;T</a:t>
            </a:r>
            <a:r>
              <a:rPr lang="en-US" altLang="en-US" sz="2400" dirty="0" smtClean="0">
                <a:latin typeface="Consolas" panose="020B0609020204030204" pitchFamily="49" charset="0"/>
              </a:rPr>
              <a:t>&gt;</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6279874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69086" cy="1066799"/>
          </a:xfrm>
        </p:spPr>
        <p:txBody>
          <a:bodyPr anchor="b"/>
          <a:lstStyle/>
          <a:p>
            <a:r>
              <a:rPr lang="en-US" dirty="0"/>
              <a:t>Figure 20.9 Testing Generic Class </a:t>
            </a:r>
            <a:r>
              <a:rPr lang="en-US" dirty="0" smtClean="0"/>
              <a:t>Stack </a:t>
            </a:r>
            <a:r>
              <a:rPr lang="en-US" sz="2000" b="0" dirty="0" smtClean="0"/>
              <a:t>(1 of 6)</a:t>
            </a:r>
            <a:endParaRPr lang="en-US" sz="2000" dirty="0"/>
          </a:p>
        </p:txBody>
      </p:sp>
      <p:pic>
        <p:nvPicPr>
          <p:cNvPr id="3" name="Picture 2" descr="The program code for testing generic class stack. Line 1: forward slash, forward slash, fig period 20.9, colon, stack test, period, c s. Line 2: forward slash, forward slash, testing generic class stack, period. Line 3: using system, semicolon. Line 4: using system, period, collections, period, generic, semicolon. Line 5: blank. Line 6: class stack test. Line 7: left brace. Line 8, indented once: forward slash, forward slash, create arrays of doubles and i n t s. Line 9, indented once: private static double, left bracket, right bracket, double elements, =. Line 10, indented twice: left brace, 1. 1, comma, 2. 2, comma, 3. 3, comma, 4. 4, comma, 5. 5, comma, 6. 6, right brace, semicolon. Line 11, indented once: private static i n t, left bracket, right bracket, i n t elements, =. Line 12, indented twice: left brace, 1, comma, 2, comma, 3, comma, 4, comma, 5, comma, 6, comma, 7, comma, 8, comma, 9, comma, 10, comma, 11, right brace, semicolon. Line 13: blank. Line 14, indented once: private static stack, left angle bracket, double, right angle bracket, double stack, semicolon, forward slash, forward slash, stack stores doubles. Line 15, indented once: private static stack, left angle bracket, i n t, right angle bracket, i n t stack, semicolon, forward slash, forward slash, stack stores i n t objects. Line 16: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901" y="1595669"/>
            <a:ext cx="7798198" cy="3696156"/>
          </a:xfrm>
          <a:prstGeom prst="rect">
            <a:avLst/>
          </a:prstGeom>
        </p:spPr>
      </p:pic>
    </p:spTree>
    <p:extLst>
      <p:ext uri="{BB962C8B-B14F-4D97-AF65-F5344CB8AC3E}">
        <p14:creationId xmlns:p14="http://schemas.microsoft.com/office/powerpoint/2010/main" val="1747649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8454571" cy="1066799"/>
          </a:xfrm>
        </p:spPr>
        <p:txBody>
          <a:bodyPr anchor="b"/>
          <a:lstStyle/>
          <a:p>
            <a:r>
              <a:rPr lang="en-US" dirty="0"/>
              <a:t>Figure 20.9 Testing Generic Class </a:t>
            </a:r>
            <a:r>
              <a:rPr lang="en-US" dirty="0" smtClean="0"/>
              <a:t>Stack </a:t>
            </a:r>
            <a:r>
              <a:rPr lang="en-US" sz="2000" b="0" dirty="0" smtClean="0"/>
              <a:t>(2 </a:t>
            </a:r>
            <a:r>
              <a:rPr lang="en-US" sz="2000" b="0" dirty="0"/>
              <a:t>of 6)</a:t>
            </a:r>
            <a:endParaRPr lang="en-US" sz="2000" dirty="0"/>
          </a:p>
        </p:txBody>
      </p:sp>
      <p:pic>
        <p:nvPicPr>
          <p:cNvPr id="3" name="Picture 2" descr="The program code for testing generic class stack. Line 17, indented once: static void main, left parenthesis, right parenthesis. Line 18, indented once: left brace. Line 19, indented twice: double stack, = new stack, left angle bracket, double, right angle bracket, left parenthesis, 5, right parenthesis, semicolon, forward slash, forward slash, stack of doubles. Line 20, indented twice: i n t stack, = new stack, left angle bracket, i n t, right angle bracket, left parenthesis, 10, right parenthesis, semicolon, forward slash, forward slash, stack of i n t s. Line 21: blank. Line 22, indented twice: forward slash, forward slash, push doubles onto double stack. Line 23, indented twice: test push, left parenthesis, name of, left parenthesis, double stack, right parenthesis, comma, double stack, comma, double elements, right parenthesis, semicolon. Line 24, indented twice: forward slash, forward slash, pop doubles from double stack. Line 25, indented twice: test pop, left parenthesis, name of, left parenthesis, double stack, right parenthesis, comma, double stack, right parenthesis, semicolon. Line 26, indented twice: forward slash, forward slash, push i n t s onto i n t stack. Line 27, indented twice: test push, left parenthesis, name of, left parenthesis, double stack, right parenthesis, comma, i n t stack, comma, i n t elements, right parenthesis, semicolon. Line 28, indented twice: forward slash, forward slash, pop i n t s from i n t stack. Line 29, indented twice: test pop, left parenthesis, name of, left parenthesis, double stack, right parenthesis, comma, i n t stack, right parenthesis, semicolon. Line 30, indented twice: right brace. Line 31: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901" y="1609122"/>
            <a:ext cx="7798198" cy="3639755"/>
          </a:xfrm>
          <a:prstGeom prst="rect">
            <a:avLst/>
          </a:prstGeom>
        </p:spPr>
      </p:pic>
    </p:spTree>
    <p:extLst>
      <p:ext uri="{BB962C8B-B14F-4D97-AF65-F5344CB8AC3E}">
        <p14:creationId xmlns:p14="http://schemas.microsoft.com/office/powerpoint/2010/main" val="2058598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20.1 Using Overloaded Methods to Display Arrays of Different Types </a:t>
            </a:r>
            <a:r>
              <a:rPr lang="en-US" sz="2000" b="0" dirty="0" smtClean="0"/>
              <a:t>(1 of 3)</a:t>
            </a:r>
            <a:endParaRPr lang="en-US" sz="2000" b="0" dirty="0"/>
          </a:p>
        </p:txBody>
      </p:sp>
      <p:pic>
        <p:nvPicPr>
          <p:cNvPr id="3" name="Picture 2" descr="Program codes using overloaded methods to display arrays of different types. Line 1: forward slash, forward slash, fig period 20.1, colon, overloaded methods, period, c s. Line 2: forward slash, forward slash, using overloaded methods to display arrays of different types, period. Line 3: using system, semicolon. Line 4: blank. Line 5: class overloaded methods. Line 6: left brace. Line 7, indented once: static void main, left parenthesis, string, left bracket, right bracket, a r g s, right parenthesis. Line 8, indented once: left brace. Line 9, indented twice: forward slash, forward slash, create arrays of i n t, comma, double and c h a r. Line 10, indented twice: i n t, left bracket, right bracket, i n t array, =, left brace, 1, comma, 2, comma, 3, comma, 4, comma, 5, comma, 6, right brace, semicolon. Line 11, indented twice: double, left bracket, right bracket, double array, =, left brace, 1.1, comma, 2.2, comma, 3.3, comma, 4.4, comma, 5.5, comma, 6.6, comma, 7.7, right brace, semicolon. Line 12, indented twice: c h a r, left bracket, right bracket, c h a r array, =, left brace, open single quote, h, close single quote, comma, open single quote, e, close single quote, comma, open single quote, l, close single quote, comma, open single quote, l, close single quote, comma, open single quote, o, close single quote, right brace, semicolon. Line 13: blank. Line 14, indented twice: console, period, write, left parenthesis, open quotes, array i n t array, contains, colon, close quotes, right parenthesis, semicolon. Line 15, indented twice: display array, left parenthesis, i n t array, right parenthesis, semicolon, forward slash, forward slash, pass an i n t array argument. Line 16, indented twice: console, period, write, left parenthesis, open quotes, array double array, contains, colon, close quotes, right parenthesis, semicolon. Line 17, indented twice: display array, left parenthesis, double array, right parenthesis, semicolon, forward slash, forward slash, pass a double array argument. Line 18, indented twice: console, period, write, left parenthesis, open quotes, array c h a r array, contains, colon, close quotes, right parenthesis, semicolon. Line 19, indented twice: display array, left parenthesis, c h a r array, right parenthesis, semicolon, forward slash, forward slash, pass a c h a r array argument. Line 20, indented once: right brace.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141" y="1666912"/>
            <a:ext cx="7419718" cy="4586054"/>
          </a:xfrm>
          <a:prstGeom prst="rect">
            <a:avLst/>
          </a:prstGeom>
        </p:spPr>
      </p:pic>
    </p:spTree>
    <p:extLst>
      <p:ext uri="{BB962C8B-B14F-4D97-AF65-F5344CB8AC3E}">
        <p14:creationId xmlns:p14="http://schemas.microsoft.com/office/powerpoint/2010/main" val="3073428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83600" cy="1066799"/>
          </a:xfrm>
        </p:spPr>
        <p:txBody>
          <a:bodyPr anchor="b"/>
          <a:lstStyle/>
          <a:p>
            <a:r>
              <a:rPr lang="en-US" dirty="0"/>
              <a:t>Figure 20.9 Testing Generic Class </a:t>
            </a:r>
            <a:r>
              <a:rPr lang="en-US" dirty="0" smtClean="0"/>
              <a:t>Stack </a:t>
            </a:r>
            <a:r>
              <a:rPr lang="en-US" sz="2000" b="0" dirty="0" smtClean="0"/>
              <a:t>(3 </a:t>
            </a:r>
            <a:r>
              <a:rPr lang="en-US" sz="2000" b="0" dirty="0"/>
              <a:t>of 6)</a:t>
            </a:r>
            <a:endParaRPr lang="en-US" sz="2000" dirty="0"/>
          </a:p>
        </p:txBody>
      </p:sp>
      <p:pic>
        <p:nvPicPr>
          <p:cNvPr id="3" name="Picture 2" descr="The program code for testing generic class stack. Line 32, indented twice: forward slash, forward slash, test push method. Line 33, indented twice: private static void test push, left angle bracket, t, right angle bracket, left parenthesis, string name, comma, stack, left angle bracket, t, right angle bracket, stack, comma. Line 34, indented twice: i e numerable, left angle bracket, t, right angle bracket, elements, right parenthesis. Line 35, indented once: left brace. Line 36, indented once: forward slash, forward slash, push elements onto stack. Line 37, indented once: try. Line 38, indented once: left brace. Line 39, indented twice: console, period, write line, left parenthesis, dollar sign, open quotes, back slash, n pushing, elements onto, left brace, name, right brace, close quotes, right parenthesis, semicolon. Line 40: blank. Line 41, indented twice: forward slash, forward slash, push elements onto stack. Line 42, indented twice: for each, left parenthesis, v a r element in elements, right parenthesis. Line 43, indented twice: left brace. Line 44, indented four times: console, period, write, left parenthesis, dollar sign, open quotes, left brace, element, right brace, close quotes, right parenthesis, semicolon. Line 45, indented four times: stack, period, push, left parenthesis, element, right parenthesis, semicolon, forward slash, forward slash, push onto stack. Line 46, indented three times: right brace. Line 47, indented twice: right brace. Line 48, indented twice: catch, left parenthesis, full stack exception, exception, right parenthesis. Line 49, indented twice: left brace. Line 50, indented three times: console, period, error, period, write line, left parenthesis, dollar sign, open quotes, back slash, n message, colon, left brace, exception, period, message, right brace, close quotes, right parenthesis, semicolon. Line 51, indented three times: console, period, error, period, write line, left parenthesis, exception, period, stack trace, right parenthesis, semicolon. Line 52, indented twice: right brace. Line 53, indented once: right brace. Line 54: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261" y="1587452"/>
            <a:ext cx="6716974" cy="4538496"/>
          </a:xfrm>
          <a:prstGeom prst="rect">
            <a:avLst/>
          </a:prstGeom>
        </p:spPr>
      </p:pic>
    </p:spTree>
    <p:extLst>
      <p:ext uri="{BB962C8B-B14F-4D97-AF65-F5344CB8AC3E}">
        <p14:creationId xmlns:p14="http://schemas.microsoft.com/office/powerpoint/2010/main" val="5121512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8454571" cy="1066799"/>
          </a:xfrm>
        </p:spPr>
        <p:txBody>
          <a:bodyPr anchor="b"/>
          <a:lstStyle/>
          <a:p>
            <a:r>
              <a:rPr lang="en-US" dirty="0"/>
              <a:t>Figure 20.9 Testing Generic Class </a:t>
            </a:r>
            <a:r>
              <a:rPr lang="en-US" dirty="0" smtClean="0"/>
              <a:t>Stack </a:t>
            </a:r>
            <a:r>
              <a:rPr lang="en-US" sz="2000" b="0" dirty="0" smtClean="0"/>
              <a:t>(4 </a:t>
            </a:r>
            <a:r>
              <a:rPr lang="en-US" sz="2000" b="0" dirty="0"/>
              <a:t>of 6)</a:t>
            </a:r>
            <a:endParaRPr lang="en-US" sz="2000" dirty="0"/>
          </a:p>
        </p:txBody>
      </p:sp>
      <p:pic>
        <p:nvPicPr>
          <p:cNvPr id="3" name="Picture 2" descr="The program code for testing generic class stack. Line 55, indented once: forward slash, forward slash, test pop method. Line 56, indented once: private static void test pop, left angle bracket, t, right angle bracket, left parenthesis, string name, comma, stack, left angle bracket, t, right angle bracket, stack, right parenthesis. Line 57, indented once: left brace. Line 58, indented twice: forward slash, forward slash, pop elements from stack. Line 59, indented twice: try. Line 60, indented twice: left brace. Line 61, indented three times: console, period, write line, left parenthesis, dollar sign, open quotes, back slash, n popping elements from, left brace, name, right brace, close quotes, right parenthesis, semicolon. Line 62: blank. Line 63, indented three times: t pop value, semicolon, forward slash, forward slash, store element removed from stack. Line 64: blank. Line 65, indented three times: forward slash, forward slash, remove all elements from stack. Line 66, indented three times: while, left parenthesis, true, right parenthesis. Line 67, indented three times: left brace. Line 68, indented four times: pop value, =, stack, period, pop, left parenthesis, right parenthesis, semicolon, forward slash, forward slash, pop from stack. Line 69, indented four times: console, period, write, left parenthesis, dollar sign, open quotes, left brace, pop value, right brace, close quotes, right parenthesis, semicolon. Line 70, indented three times: right brace. Line 71, indented twice: right brace. Line 72, indented twice: catch, left parenthesis, empty stack exception, exception, right parenthesis. Line 73, indented twice: left brace. Line 74, indented three times: console, period, error, period, write line, left parenthesis, dollar sign, open quotes, back slash, n message, colon, left brace, exception, period, message, right brace, close quotes, right parenthesis, semicolon. Line 75, indented three times: console, period, error, period, write line, left parenthesis, exception, period, stack trace, right parenthesis, semicolon. Line 76, indented twice: right brace. Line 77, indented once: right brace. Line 78: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1748" y="1490155"/>
            <a:ext cx="6920505" cy="4733095"/>
          </a:xfrm>
          <a:prstGeom prst="rect">
            <a:avLst/>
          </a:prstGeom>
        </p:spPr>
      </p:pic>
    </p:spTree>
    <p:extLst>
      <p:ext uri="{BB962C8B-B14F-4D97-AF65-F5344CB8AC3E}">
        <p14:creationId xmlns:p14="http://schemas.microsoft.com/office/powerpoint/2010/main" val="814603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8527144" cy="1066799"/>
          </a:xfrm>
        </p:spPr>
        <p:txBody>
          <a:bodyPr anchor="b"/>
          <a:lstStyle/>
          <a:p>
            <a:r>
              <a:rPr lang="en-US" dirty="0"/>
              <a:t>Figure 20.9 Testing Generic Class </a:t>
            </a:r>
            <a:r>
              <a:rPr lang="en-US" dirty="0" smtClean="0"/>
              <a:t>Stack </a:t>
            </a:r>
            <a:r>
              <a:rPr lang="en-US" sz="2000" b="0" dirty="0" smtClean="0"/>
              <a:t>(5 </a:t>
            </a:r>
            <a:r>
              <a:rPr lang="en-US" sz="2000" b="0" dirty="0"/>
              <a:t>of 6)</a:t>
            </a:r>
            <a:endParaRPr lang="en-US" sz="2000" dirty="0"/>
          </a:p>
        </p:txBody>
      </p:sp>
      <p:pic>
        <p:nvPicPr>
          <p:cNvPr id="5" name="Picture 4" descr="The program output for testing generic class stack. Line 1: pushing elements onto double stack. Line 2: 1.1, 2.2, 3.3, 4.4, 5.5, 6.6. Line 3: message, colon, stack is full, comma, cannot push 6. 6. Line 4, indented once: at stack, single quote, 1, period, push, left parenthesis, t push value, right parenthesis, in c, colon, back slash, users, back slash, Paul deitel, back slash, documents, back slash. Line 5, indented twice: examples, back slash, c h 20, back slash, f i g 20, underscore, 09, back slash, stack, back slash, stack, back slash, stack, period, c s, colon, line 35. Line 6, indented once: at stack test, period, test push, left bracket, t, right bracket, left parenthesis, string name, comma, stack, single quote, 1 stack, comma, i e numerable, single quote, 1. Line 7, indented twice: elements, right parenthesis, in c, colon, back slash, users, back slash, Paul deitel, back slash, documents, back slash, examples, back slash, c h 20, back slash, fig 20, underscore, 09, back slash. Line 8, indented twice: stack, back slash, stack, back slash, stack test, period, c s, colon. Line 45. Line 9: popping elements from double stack. Line 10: 5.5, 4.4, 3.3, 2.2, 1.1. Line 11: message, colon, stack is empty, comma, cannot pop. Line 12, indented once: at stack, single quote, 1, period, pop, left parenthesis, right parenthesis, in c, colon, back slash, users, back slash, Paul deitel, back slash, documents, back slash. Line 13, indented twice: examples, back slash, c h 20, back slash, f i g 20, underscore, 09, back slash, stack, back slash, stack, back slash, stack, period, c s, colon, line 49. Line 14, indented once: at stack test, period, test pop, left bracket, t, right bracket, left parenthesis, string name, comma, stack, single quote, 1 stack, right parenthesis, in. Line 15, indented twice: c, colon, back slash, users, back slash, Paul deitel, back slash, documents, back slash, examples, back slash, c h 20, back slash, f i g 20, underscore, 09, back slash, stack, back slash. Line 16, indented twice: stack, back slash, stack test, period, c s, colon, line 68."/>
          <p:cNvPicPr>
            <a:picLocks noChangeAspect="1"/>
          </p:cNvPicPr>
          <p:nvPr/>
        </p:nvPicPr>
        <p:blipFill>
          <a:blip r:embed="rId2"/>
          <a:stretch>
            <a:fillRect/>
          </a:stretch>
        </p:blipFill>
        <p:spPr>
          <a:xfrm>
            <a:off x="771415" y="1797329"/>
            <a:ext cx="7898711" cy="3700794"/>
          </a:xfrm>
          <a:prstGeom prst="rect">
            <a:avLst/>
          </a:prstGeom>
        </p:spPr>
      </p:pic>
    </p:spTree>
    <p:extLst>
      <p:ext uri="{BB962C8B-B14F-4D97-AF65-F5344CB8AC3E}">
        <p14:creationId xmlns:p14="http://schemas.microsoft.com/office/powerpoint/2010/main" val="11417678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8512629" cy="1066799"/>
          </a:xfrm>
        </p:spPr>
        <p:txBody>
          <a:bodyPr anchor="b"/>
          <a:lstStyle/>
          <a:p>
            <a:r>
              <a:rPr lang="en-US" dirty="0"/>
              <a:t>Figure 20.9 Testing Generic Class </a:t>
            </a:r>
            <a:r>
              <a:rPr lang="en-US" dirty="0" smtClean="0"/>
              <a:t>Stack </a:t>
            </a:r>
            <a:r>
              <a:rPr lang="en-US" sz="2000" b="0" dirty="0" smtClean="0"/>
              <a:t>(6 </a:t>
            </a:r>
            <a:r>
              <a:rPr lang="en-US" sz="2000" b="0" dirty="0"/>
              <a:t>of 6)</a:t>
            </a:r>
            <a:endParaRPr lang="en-US" sz="2000" dirty="0"/>
          </a:p>
        </p:txBody>
      </p:sp>
      <p:pic>
        <p:nvPicPr>
          <p:cNvPr id="4" name="Picture 3" descr="The program output for testing generic class stack. Line 17: pushing elements onto i n t stack. Line 18: 1 2 3 4 5 6 7 8 9 10 11. Line 19: message, colon, stack is full, comma, cannot push 11. Line 20, indented once: at stack, single quote, 1, period, push, left parenthesis, t push value, right parenthesis, in c, colon, back slash, users, back slash, Paul deitel, back slash, documents, back slash. Line 21, indented twice: examples, back slash, c h 20, back slash, f i g 20, underscore, 09, back slash, stack, back slash, stack, back slash, stack, period, c s, colon, line 35. Line 22, indented once: at stack test, period, test push, left bracket, t, right bracket, left parenthesis, string name, comma, stack, single quote, 1 stack, comma, i e numerable, single quote, 1. Line 23, indented twice: elements, right parenthesis, in c, colon, back slash, users, back slash, Paul deitel, back slash, documents, back slash, examples, back slash, c h 20, back slash, f i g 20, underscore, 09, back slash. Line 24, indented twice: stack, back slash, stack, back slash, stack test, period, c s, colon, line 45. Line 25: popping elements from i n t stack. Line 26: 10 9 8 7 6 5 4 3 2 1. Line 27: message, colon, stack is empty, comma, cannot pop. Line 28, indented once: at stack, single quote, 1, period, pop, left parenthesis, right parenthesis, in c, colon, back slash, users, back slash, Paul deitel, back slash, documents, back slash. Line 29, indented twice: examples, back slash, c h 20, back slash, fig 20, underscore, 09, back slash, stack, back slash, stack, back slash, stack, period, c s, colon, line 49. Line 30, indented once: at stack test, period, test pop, left bracket, t, right bracket, left parenthesis, string name, comma, stack, single quote, 1 stack, right parenthesis, in. Line 31, indented twice: c, colon, back slash, users, back slash, Paul deitel, back slash, documents, back slash, examples, back slash, c h 20, back slash, f i g 20, underscore, 09, back slash, stack, back slash. Line 32, indented twice: stack back slash stack test, period, c s, colon, line 68."/>
          <p:cNvPicPr>
            <a:picLocks noChangeAspect="1"/>
          </p:cNvPicPr>
          <p:nvPr/>
        </p:nvPicPr>
        <p:blipFill>
          <a:blip r:embed="rId2"/>
          <a:stretch>
            <a:fillRect/>
          </a:stretch>
        </p:blipFill>
        <p:spPr>
          <a:xfrm>
            <a:off x="841975" y="1701549"/>
            <a:ext cx="7743075" cy="3617046"/>
          </a:xfrm>
          <a:prstGeom prst="rect">
            <a:avLst/>
          </a:prstGeom>
        </p:spPr>
      </p:pic>
    </p:spTree>
    <p:extLst>
      <p:ext uri="{BB962C8B-B14F-4D97-AF65-F5344CB8AC3E}">
        <p14:creationId xmlns:p14="http://schemas.microsoft.com/office/powerpoint/2010/main" val="6833525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lt2"/>
                </a:solidFill>
              </a:rPr>
              <a:t>Copyright</a:t>
            </a:r>
            <a:endParaRPr lang="en-US" dirty="0"/>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860425"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7270236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20.1 Using Overloaded Methods to Display Arrays of Different Types </a:t>
            </a:r>
            <a:r>
              <a:rPr lang="en-US" sz="2000" b="0" dirty="0" smtClean="0"/>
              <a:t>(2 </a:t>
            </a:r>
            <a:r>
              <a:rPr lang="en-US" sz="2000" b="0" dirty="0"/>
              <a:t>of 3)</a:t>
            </a:r>
            <a:endParaRPr lang="en-US" sz="2000" dirty="0"/>
          </a:p>
        </p:txBody>
      </p:sp>
      <p:pic>
        <p:nvPicPr>
          <p:cNvPr id="3" name="Picture 2" descr="Program codes using overloaded methods to display arrays of different types. Line 21: blank. Line 22, indented once: forward slash, forward slash, output i n t array. Line 23, indented once: private static void display array, left parenthesis, i n t, left bracket, right bracket, input array, right parenthesis. Line 24, indented once: left brace. Line 25, indented twice: for each, left parenthesis, v a r element in input array, right parenthesis. Line 26, indented twice: left brace. Line 27, indented three times: console, period, write, left parenthesis, dollar sign, open quotes, left brace, element, right brace, close quotes, right parenthesis, semicolon. Line 28, indented twice: right brace. Line 29: blank. Line 30, indented twice: console, period, write line, left parenthesis, right parenthesis, semicolon. Line 31, indented once: right brace. Line 32: blank. Line 33, indented once: forward slash, forward slash, output double array. Line 34, indented once: private static void display array, left parenthesis, double, left bracket, right bracket, input array, right parenthesis. Line 35, indented once: left brace. Line 36, indented twice: for each, left parenthesis, v a r element in input array, right parenthesis. Line 37, indented twice: left brace. Line 38, indented three times: console, period, write, left parenthesis, dollar sign, open quotes, left brace, element, right brace, close quotes, right parenthesis, semicolon. Line 39, indented twice: right brace. Line 40: blank. Line 41, indented twice: console, period, write line, left parenthesis, right parenthesis, semicolon. Line 42, indented on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0220" y="1673358"/>
            <a:ext cx="6183560" cy="4573163"/>
          </a:xfrm>
          <a:prstGeom prst="rect">
            <a:avLst/>
          </a:prstGeom>
        </p:spPr>
      </p:pic>
    </p:spTree>
    <p:extLst>
      <p:ext uri="{BB962C8B-B14F-4D97-AF65-F5344CB8AC3E}">
        <p14:creationId xmlns:p14="http://schemas.microsoft.com/office/powerpoint/2010/main" val="1439120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20.1 Using Overloaded Methods to Display Arrays of Different Types</a:t>
            </a:r>
            <a:r>
              <a:rPr lang="en-US" sz="2000" dirty="0" smtClean="0"/>
              <a:t> </a:t>
            </a:r>
            <a:r>
              <a:rPr lang="en-US" sz="2000" b="0" dirty="0" smtClean="0"/>
              <a:t>(3 </a:t>
            </a:r>
            <a:r>
              <a:rPr lang="en-US" sz="2000" b="0" dirty="0"/>
              <a:t>of 3)</a:t>
            </a:r>
            <a:endParaRPr lang="en-US" sz="2000" dirty="0"/>
          </a:p>
        </p:txBody>
      </p:sp>
      <p:pic>
        <p:nvPicPr>
          <p:cNvPr id="3" name="Picture 2" descr="Program codes using overloaded methods to display arrays of different types. Line 43: blank. Line 44, indented once: forward slash, forward slash, output c h a r array. Line 45, indented once: private static void display array, left parenthesis, c h a r, left bracket, right bracket, input array, right parenthesis. Line 46, indented once: left brace. Line 47, indented twice: for each, left parenthesis, v a r element in input array, right parenthesis. Line 48, indented twice: left brace. Line 49, indented three times: console, period, write, left parenthesis, dollar sign, open quotes, left brace, element, right brace, close quotes, right parenthesis, semicolon. Line 50, indented twice: right brace. Line 51: blank. Line 52, indented twice: console, period, write line, left parenthesis, right parenthesis, semicolon. Line 53, indented once: right brace. Line 54: right brace. Line 1: array i n t array, contains, colon, 1 2 3 4 5 6. Line 2: array double array, contains, colon, 1.1 2.2 3.3 4.4 5.5 6.6 7.7. Line 3: array c h a r array, contains, colon, h e l l o."/>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910" y="1820158"/>
            <a:ext cx="7876180" cy="3571648"/>
          </a:xfrm>
          <a:prstGeom prst="rect">
            <a:avLst/>
          </a:prstGeom>
        </p:spPr>
      </p:pic>
    </p:spTree>
    <p:extLst>
      <p:ext uri="{BB962C8B-B14F-4D97-AF65-F5344CB8AC3E}">
        <p14:creationId xmlns:p14="http://schemas.microsoft.com/office/powerpoint/2010/main" val="490021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20.3 Generic-Method </a:t>
            </a:r>
            <a:r>
              <a:rPr lang="en-US" dirty="0" smtClean="0"/>
              <a:t>Implementation </a:t>
            </a:r>
            <a:r>
              <a:rPr lang="en-US" sz="2000" b="0" dirty="0"/>
              <a:t>(1 of 3)</a:t>
            </a:r>
            <a:r>
              <a:rPr lang="en-US" sz="2000" dirty="0" smtClean="0"/>
              <a:t> </a:t>
            </a:r>
            <a:endParaRPr lang="en-US" sz="2000" dirty="0"/>
          </a:p>
        </p:txBody>
      </p:sp>
      <p:sp>
        <p:nvSpPr>
          <p:cNvPr id="3" name="Text Placeholder 2"/>
          <p:cNvSpPr>
            <a:spLocks noGrp="1"/>
          </p:cNvSpPr>
          <p:nvPr>
            <p:ph type="body" idx="1"/>
          </p:nvPr>
        </p:nvSpPr>
        <p:spPr>
          <a:xfrm>
            <a:off x="457200" y="1600200"/>
            <a:ext cx="8229600" cy="4720389"/>
          </a:xfrm>
        </p:spPr>
        <p:txBody>
          <a:bodyPr/>
          <a:lstStyle/>
          <a:p>
            <a:pPr eaLnBrk="1" hangingPunct="1"/>
            <a:r>
              <a:rPr lang="en-US" altLang="en-US" sz="2400" dirty="0">
                <a:latin typeface="+mn-lt"/>
              </a:rPr>
              <a:t>Figure 20.3 reimplements the app of </a:t>
            </a:r>
            <a:r>
              <a:rPr lang="en-US" altLang="en-US" sz="2400" dirty="0" smtClean="0">
                <a:latin typeface="+mn-lt"/>
              </a:rPr>
              <a:t>Figure 20.1 </a:t>
            </a:r>
            <a:r>
              <a:rPr lang="en-US" altLang="en-US" sz="2400" dirty="0">
                <a:latin typeface="+mn-lt"/>
              </a:rPr>
              <a:t>using a generic </a:t>
            </a:r>
            <a:r>
              <a:rPr lang="en-US" altLang="en-US" sz="2400" dirty="0">
                <a:latin typeface="Consolas" panose="020B0609020204030204" pitchFamily="49" charset="0"/>
              </a:rPr>
              <a:t>DisplayArray</a:t>
            </a:r>
            <a:r>
              <a:rPr lang="en-US" altLang="en-US" sz="2400" dirty="0">
                <a:latin typeface="+mn-lt"/>
              </a:rPr>
              <a:t> method</a:t>
            </a:r>
          </a:p>
          <a:p>
            <a:pPr eaLnBrk="1" hangingPunct="1"/>
            <a:r>
              <a:rPr lang="en-US" altLang="en-US" sz="2400" dirty="0">
                <a:latin typeface="+mn-lt"/>
              </a:rPr>
              <a:t>Note that the </a:t>
            </a:r>
            <a:r>
              <a:rPr lang="en-US" altLang="en-US" sz="2400" dirty="0">
                <a:latin typeface="Consolas" panose="020B0609020204030204" pitchFamily="49" charset="0"/>
              </a:rPr>
              <a:t>DisplayArray</a:t>
            </a:r>
            <a:r>
              <a:rPr lang="en-US" altLang="en-US" sz="2400" dirty="0">
                <a:latin typeface="+mn-lt"/>
              </a:rPr>
              <a:t> method calls in lines 15, 17 and 19 are identical to those of </a:t>
            </a:r>
            <a:r>
              <a:rPr lang="en-US" altLang="en-US" sz="2400" dirty="0" smtClean="0">
                <a:latin typeface="+mn-lt"/>
              </a:rPr>
              <a:t>Figure 20.1</a:t>
            </a:r>
            <a:r>
              <a:rPr lang="en-US" altLang="en-US" sz="2400" dirty="0">
                <a:latin typeface="+mn-lt"/>
              </a:rPr>
              <a:t>, the outputs of the two apps are identical and the code in </a:t>
            </a:r>
            <a:r>
              <a:rPr lang="en-US" altLang="en-US" sz="2400" dirty="0" smtClean="0">
                <a:latin typeface="+mn-lt"/>
              </a:rPr>
              <a:t>Figure 20.3 </a:t>
            </a:r>
            <a:r>
              <a:rPr lang="en-US" altLang="en-US" sz="2400" dirty="0">
                <a:latin typeface="+mn-lt"/>
              </a:rPr>
              <a:t>is 22 lines </a:t>
            </a:r>
            <a:r>
              <a:rPr lang="en-US" altLang="en-US" sz="2400" b="1" dirty="0">
                <a:latin typeface="+mn-lt"/>
              </a:rPr>
              <a:t>shorter</a:t>
            </a:r>
            <a:r>
              <a:rPr lang="en-US" altLang="en-US" sz="2400" dirty="0">
                <a:latin typeface="+mn-lt"/>
              </a:rPr>
              <a:t> than that in </a:t>
            </a:r>
            <a:r>
              <a:rPr lang="en-US" altLang="en-US" sz="2400" dirty="0" smtClean="0">
                <a:latin typeface="+mn-lt"/>
              </a:rPr>
              <a:t>Figure 20.1.</a:t>
            </a:r>
            <a:endParaRPr lang="en-US" altLang="en-US" sz="2400" dirty="0">
              <a:latin typeface="+mn-lt"/>
            </a:endParaRPr>
          </a:p>
          <a:p>
            <a:pPr eaLnBrk="1" hangingPunct="1"/>
            <a:r>
              <a:rPr lang="en-US" altLang="en-US" sz="2400" dirty="0">
                <a:latin typeface="+mn-lt"/>
              </a:rPr>
              <a:t>As illustrated in </a:t>
            </a:r>
            <a:r>
              <a:rPr lang="en-US" altLang="en-US" sz="2400" dirty="0" smtClean="0">
                <a:latin typeface="+mn-lt"/>
              </a:rPr>
              <a:t>Figure </a:t>
            </a:r>
            <a:r>
              <a:rPr lang="en-US" altLang="en-US" sz="2400" dirty="0">
                <a:latin typeface="+mn-lt"/>
              </a:rPr>
              <a:t>20.3, generics enable us to create and test our code once, then</a:t>
            </a:r>
            <a:r>
              <a:rPr lang="en-US" altLang="en-US" sz="2400" b="1" dirty="0">
                <a:latin typeface="+mn-lt"/>
              </a:rPr>
              <a:t> reuse </a:t>
            </a:r>
            <a:r>
              <a:rPr lang="en-US" altLang="en-US" sz="2400" dirty="0">
                <a:latin typeface="+mn-lt"/>
              </a:rPr>
              <a:t>it for many different types of data</a:t>
            </a:r>
            <a:r>
              <a:rPr lang="en-US" altLang="en-US" sz="2400" dirty="0" smtClean="0">
                <a:latin typeface="+mn-lt"/>
              </a:rPr>
              <a:t>.</a:t>
            </a:r>
            <a:endParaRPr lang="en-US" altLang="en-US" sz="2400" dirty="0">
              <a:latin typeface="+mn-lt"/>
            </a:endParaRPr>
          </a:p>
          <a:p>
            <a:pPr eaLnBrk="1" hangingPunct="1"/>
            <a:r>
              <a:rPr lang="en-US" altLang="en-US" sz="2400" dirty="0">
                <a:latin typeface="+mn-lt"/>
              </a:rPr>
              <a:t>This effectively demonstrates the expressive power of generics</a:t>
            </a:r>
            <a:r>
              <a:rPr lang="en-US" altLang="en-US" sz="2400" dirty="0" smtClean="0">
                <a:latin typeface="+mn-lt"/>
              </a:rPr>
              <a:t>.</a:t>
            </a:r>
          </a:p>
        </p:txBody>
      </p:sp>
    </p:spTree>
    <p:extLst>
      <p:ext uri="{BB962C8B-B14F-4D97-AF65-F5344CB8AC3E}">
        <p14:creationId xmlns:p14="http://schemas.microsoft.com/office/powerpoint/2010/main" val="4019483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664368"/>
          </a:xfrm>
        </p:spPr>
        <p:txBody>
          <a:bodyPr/>
          <a:lstStyle/>
          <a:p>
            <a:r>
              <a:rPr lang="en-US" sz="2600" dirty="0" smtClean="0"/>
              <a:t>Figure 20.2 Display Array Method In Which Actual Type Names Have Been Replaced By Convention With The Generic Name T. Again, This Code Will Not</a:t>
            </a:r>
            <a:r>
              <a:rPr lang="en-US" sz="2600" i="1" dirty="0" smtClean="0"/>
              <a:t> </a:t>
            </a:r>
            <a:r>
              <a:rPr lang="en-US" sz="2600" dirty="0" smtClean="0"/>
              <a:t>Compile</a:t>
            </a:r>
            <a:endParaRPr lang="en-US" sz="2600" dirty="0"/>
          </a:p>
        </p:txBody>
      </p:sp>
      <p:pic>
        <p:nvPicPr>
          <p:cNvPr id="3" name="Picture 2" descr="The program code display array method in which actual type names have been replaced by convention with the generic name. Line 1: private static void display array, left parenthesis, t, left bracket, right bracket, input array, right parenthesis. Line 2: left brace. Line 3, indented once: for each, left parenthesis, v a r element in input array, right parenthesis. Line 4, indented once: left brace. Line 5, indented twice: console, period, write, left parenthesis, dollar sign, open quotes, left brace, element, right brace, close quotes, right parenthesis, semicolon. Line 6, indented once: right brace. Line 7: blank. Line 8, indented once: console, period, write line, left parenthesis, right parenthesis, semicolon. Line 9: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506" y="2185285"/>
            <a:ext cx="7720988" cy="3018376"/>
          </a:xfrm>
          <a:prstGeom prst="rect">
            <a:avLst/>
          </a:prstGeom>
        </p:spPr>
      </p:pic>
    </p:spTree>
    <p:extLst>
      <p:ext uri="{BB962C8B-B14F-4D97-AF65-F5344CB8AC3E}">
        <p14:creationId xmlns:p14="http://schemas.microsoft.com/office/powerpoint/2010/main" val="3469119586"/>
      </p:ext>
    </p:extLst>
  </p:cSld>
  <p:clrMapOvr>
    <a:masterClrMapping/>
  </p:clrMapOvr>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8461</TotalTime>
  <Words>1940</Words>
  <Application>Microsoft Office PowerPoint</Application>
  <PresentationFormat>On-screen Show (4:3)</PresentationFormat>
  <Paragraphs>136</Paragraphs>
  <Slides>54</Slides>
  <Notes>2</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54</vt:i4>
      </vt:variant>
    </vt:vector>
  </HeadingPairs>
  <TitlesOfParts>
    <vt:vector size="62" baseType="lpstr">
      <vt:lpstr>Arial</vt:lpstr>
      <vt:lpstr>Consolas</vt:lpstr>
      <vt:lpstr>Noto Sans Symbols</vt:lpstr>
      <vt:lpstr>Times New Roman</vt:lpstr>
      <vt:lpstr>Verdana</vt:lpstr>
      <vt:lpstr>508 Lecture</vt:lpstr>
      <vt:lpstr>1_508 Lecture</vt:lpstr>
      <vt:lpstr>Equation</vt:lpstr>
      <vt:lpstr>Visual C sharp® How to Program</vt:lpstr>
      <vt:lpstr>Learning Objectives</vt:lpstr>
      <vt:lpstr>Outline</vt:lpstr>
      <vt:lpstr>20.2 Motivation for Generic Methods</vt:lpstr>
      <vt:lpstr>Figure 20.1 Using Overloaded Methods to Display Arrays of Different Types (1 of 3)</vt:lpstr>
      <vt:lpstr>Figure 20.1 Using Overloaded Methods to Display Arrays of Different Types (2 of 3)</vt:lpstr>
      <vt:lpstr>Figure 20.1 Using Overloaded Methods to Display Arrays of Different Types (3 of 3)</vt:lpstr>
      <vt:lpstr>20.3 Generic-Method Implementation (1 of 3) </vt:lpstr>
      <vt:lpstr>Figure 20.2 Display Array Method In Which Actual Type Names Have Been Replaced By Convention With The Generic Name T. Again, This Code Will Not Compile</vt:lpstr>
      <vt:lpstr>Figure 20.3 Using a Generic Method to Display Arrays of Different Types (1 of 2)</vt:lpstr>
      <vt:lpstr>Figure 20.3 Using a Generic Method to Display Arrays of Different Types (2 of 2)</vt:lpstr>
      <vt:lpstr>Common Programming Error 20.1</vt:lpstr>
      <vt:lpstr>Common Programming Error 20.2</vt:lpstr>
      <vt:lpstr>20.3 Generic-Method Implementation (2 of 3)</vt:lpstr>
      <vt:lpstr>20.3 Generic-Method Implementation (3 of 3)</vt:lpstr>
      <vt:lpstr>20.4 Type Constraints (1 of 7)</vt:lpstr>
      <vt:lpstr>20.4 Type Constraints (2 of 7)</vt:lpstr>
      <vt:lpstr>20.4 Type Constraints (3 of 7)</vt:lpstr>
      <vt:lpstr>Figure 20.4 Generic Method Maximum Returns the Largest of Three Objects (1 of 3)</vt:lpstr>
      <vt:lpstr>Figure 20.4 Generic Method Maximum Returns the Largest of Three Objects (2 of 3)</vt:lpstr>
      <vt:lpstr>Figure 20.4 Generic Method Maximum Returns the Largest of Three Objects (3 of 3)</vt:lpstr>
      <vt:lpstr>20.4 Type Constraints (4 of 7)</vt:lpstr>
      <vt:lpstr>20.4 Type Constraints (5 of 7)</vt:lpstr>
      <vt:lpstr>20.4 Type Constraints (6 of 7)</vt:lpstr>
      <vt:lpstr>20.4 Type Constraints (7 of 7)</vt:lpstr>
      <vt:lpstr>20.5 Overloading Generic Methods</vt:lpstr>
      <vt:lpstr>20.6 Generic Classes (1 of 5)</vt:lpstr>
      <vt:lpstr>20.6 Generic Classes (2 of 5)</vt:lpstr>
      <vt:lpstr>Figure 20.5 Generic Class Stack (1 of 4)</vt:lpstr>
      <vt:lpstr>Figure 20.5 Generic Class Stack (2 of 4)</vt:lpstr>
      <vt:lpstr>Figure 20.5 Generic Class Stack (3 of 4)</vt:lpstr>
      <vt:lpstr>Figure 20.5 Generic Class Stack (4 of 4)</vt:lpstr>
      <vt:lpstr>20.6 Generic Classes (3 of 5)</vt:lpstr>
      <vt:lpstr>Figure 20.6 Fullstackexception Indicates a Stack is Full (1 of 2)</vt:lpstr>
      <vt:lpstr>Figure 20.6 Fullstackexception Indicates a Stack is Full (2 of 2)</vt:lpstr>
      <vt:lpstr>Figure 20.7 Emptystackexception Indicates a Stack is Empty (1 of 2)</vt:lpstr>
      <vt:lpstr>Figure 20.7 Emptystackexception Indicates a Stack is Empty (2 of 2)</vt:lpstr>
      <vt:lpstr>20.6 Generic Classes (4 of 5)</vt:lpstr>
      <vt:lpstr>Figure 20.8 Testing Generic Class Stack (1 of 8)</vt:lpstr>
      <vt:lpstr>Figure 20.8 Testing Generic Class Stack (2 of 8)</vt:lpstr>
      <vt:lpstr>Figure 20.8 Testing Generic Class Stack (3 of 8)</vt:lpstr>
      <vt:lpstr>Figure 20.8 Testing Generic Class Stack (4 of 8)</vt:lpstr>
      <vt:lpstr>Figure 20.8 Testing Generic Class Stack (5 of 8)</vt:lpstr>
      <vt:lpstr>Figure 20.8 Testing Generic Class Stack (6 of 8)</vt:lpstr>
      <vt:lpstr>Figure 20.8 Testing Generic Class Stack (7 of 8)</vt:lpstr>
      <vt:lpstr>Figure 20.8 Testing Generic Class Stack (8 of 8)</vt:lpstr>
      <vt:lpstr>20.6 Generic Classes (5 of 5)</vt:lpstr>
      <vt:lpstr>Figure 20.9 Testing Generic Class Stack (1 of 6)</vt:lpstr>
      <vt:lpstr>Figure 20.9 Testing Generic Class Stack (2 of 6)</vt:lpstr>
      <vt:lpstr>Figure 20.9 Testing Generic Class Stack (3 of 6)</vt:lpstr>
      <vt:lpstr>Figure 20.9 Testing Generic Class Stack (4 of 6)</vt:lpstr>
      <vt:lpstr>Figure 20.9 Testing Generic Class Stack (5 of 6)</vt:lpstr>
      <vt:lpstr>Figure 20.9 Testing Generic Class Stack (6 of 6)</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C#® How to Program, 6e</dc:title>
  <dc:subject>Computer Science</dc:subject>
  <dc:creator>Deitel/Deitel</dc:creator>
  <cp:keywords>Visual C#® How to Program</cp:keywords>
  <cp:lastModifiedBy>Windows User</cp:lastModifiedBy>
  <cp:revision>864</cp:revision>
  <dcterms:modified xsi:type="dcterms:W3CDTF">2018-03-02T04:44:40Z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